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1" r:id="rId5"/>
  </p:sldMasterIdLst>
  <p:notesMasterIdLst>
    <p:notesMasterId r:id="rId43"/>
  </p:notesMasterIdLst>
  <p:sldIdLst>
    <p:sldId id="470" r:id="rId6"/>
    <p:sldId id="532" r:id="rId7"/>
    <p:sldId id="533" r:id="rId8"/>
    <p:sldId id="546" r:id="rId9"/>
    <p:sldId id="495" r:id="rId10"/>
    <p:sldId id="534" r:id="rId11"/>
    <p:sldId id="496" r:id="rId12"/>
    <p:sldId id="521" r:id="rId13"/>
    <p:sldId id="497" r:id="rId14"/>
    <p:sldId id="498" r:id="rId15"/>
    <p:sldId id="535" r:id="rId16"/>
    <p:sldId id="524" r:id="rId17"/>
    <p:sldId id="526" r:id="rId18"/>
    <p:sldId id="528" r:id="rId19"/>
    <p:sldId id="536" r:id="rId20"/>
    <p:sldId id="501" r:id="rId21"/>
    <p:sldId id="502" r:id="rId22"/>
    <p:sldId id="544" r:id="rId23"/>
    <p:sldId id="525" r:id="rId24"/>
    <p:sldId id="530" r:id="rId25"/>
    <p:sldId id="531" r:id="rId26"/>
    <p:sldId id="505" r:id="rId27"/>
    <p:sldId id="537" r:id="rId28"/>
    <p:sldId id="506" r:id="rId29"/>
    <p:sldId id="539" r:id="rId30"/>
    <p:sldId id="517" r:id="rId31"/>
    <p:sldId id="508" r:id="rId32"/>
    <p:sldId id="509" r:id="rId33"/>
    <p:sldId id="540" r:id="rId34"/>
    <p:sldId id="541" r:id="rId35"/>
    <p:sldId id="543" r:id="rId36"/>
    <p:sldId id="518" r:id="rId37"/>
    <p:sldId id="514" r:id="rId38"/>
    <p:sldId id="538" r:id="rId39"/>
    <p:sldId id="515" r:id="rId40"/>
    <p:sldId id="520" r:id="rId41"/>
    <p:sldId id="52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82A0FC-F8E5-2D8B-AC4D-5F7360BA8B6B}" name="堤大河" initials="堤" userId="S::s2211783@u.tsukuba.ac.jp::fdd9b193-8e32-415d-b847-55bb0eedc2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13" autoAdjust="0"/>
  </p:normalViewPr>
  <p:slideViewPr>
    <p:cSldViewPr snapToGrid="0">
      <p:cViewPr varScale="1">
        <p:scale>
          <a:sx n="72" d="100"/>
          <a:sy n="72" d="100"/>
        </p:scale>
        <p:origin x="828"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E0736-19B3-4C77-9A45-BE060C19415D}" type="datetimeFigureOut">
              <a:rPr kumimoji="1" lang="ja-JP" altLang="en-US" smtClean="0"/>
              <a:t>2025/11/28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E216E2-9A8E-492B-BACE-B7E289E779C8}" type="slidenum">
              <a:rPr kumimoji="1" lang="ja-JP" altLang="en-US" smtClean="0"/>
              <a:t>‹#›</a:t>
            </a:fld>
            <a:endParaRPr kumimoji="1" lang="ja-JP" altLang="en-US"/>
          </a:p>
        </p:txBody>
      </p:sp>
    </p:spTree>
    <p:extLst>
      <p:ext uri="{BB962C8B-B14F-4D97-AF65-F5344CB8AC3E}">
        <p14:creationId xmlns:p14="http://schemas.microsoft.com/office/powerpoint/2010/main" val="38037024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時分割表示による粗インテグラル式裸眼立体ディスプレイの偽像抑制と題しまして、筑波大学の堤が発表させていただきます。</a:t>
            </a:r>
            <a:endParaRPr kumimoji="1" lang="ja-JP" altLang="en-US" dirty="0"/>
          </a:p>
        </p:txBody>
      </p:sp>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1</a:t>
            </a:fld>
            <a:endParaRPr kumimoji="1" lang="ja-JP" altLang="en-US"/>
          </a:p>
        </p:txBody>
      </p:sp>
    </p:spTree>
    <p:extLst>
      <p:ext uri="{BB962C8B-B14F-4D97-AF65-F5344CB8AC3E}">
        <p14:creationId xmlns:p14="http://schemas.microsoft.com/office/powerpoint/2010/main" val="1371724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先行研究である従来方式では、</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要素画像を表示するディスプレイパネルの裏側に、光源群とレンズアレイを配置</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することで</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レンズアレイによって、</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偽像を生成する方向の光を抑制</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します。そのため、対応していない隣接する要素レンズから通過する光線量が抑制され、偽像の生成が抑制されます。</a:t>
            </a:r>
            <a:r>
              <a:rPr kumimoji="1"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また</a:t>
            </a:r>
            <a:r>
              <a:rPr kumimoji="1" lang="ja-JP" altLang="en-US" dirty="0"/>
              <a:t>、要素画像とレンズアレイとの距離に応じて、バックライトの幅、レンズアレイの焦点距離などの各値を計算し、光線の向きを調整しています。そのため、この手法では、要素画像とレンズアレイとの距離を変更することができないという問題があります。</a:t>
            </a:r>
            <a:r>
              <a:rPr kumimoji="1" lang="en-US" altLang="ja-JP" dirty="0"/>
              <a:t>CII</a:t>
            </a:r>
            <a:r>
              <a:rPr kumimoji="1" lang="ja-JP" altLang="en-US" dirty="0"/>
              <a:t>では、要素画像とレンズアレイとの距離に応じて、実像か虚像かの有無、像の大きさを調節できます。この手法を用いて、偽像を抑制する場合、</a:t>
            </a:r>
            <a:r>
              <a:rPr kumimoji="1" lang="en-US" altLang="ja-JP" dirty="0"/>
              <a:t>CII</a:t>
            </a:r>
            <a:r>
              <a:rPr kumimoji="1" lang="ja-JP" altLang="en-US" dirty="0"/>
              <a:t>で表示する像の大きさを変更できないという欠点があります。また、提示する像の大きさがピッチサイズに収まる必要があります。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10</a:t>
            </a:fld>
            <a:endParaRPr kumimoji="1" lang="ja-JP" altLang="en-US"/>
          </a:p>
        </p:txBody>
      </p:sp>
    </p:spTree>
    <p:extLst>
      <p:ext uri="{BB962C8B-B14F-4D97-AF65-F5344CB8AC3E}">
        <p14:creationId xmlns:p14="http://schemas.microsoft.com/office/powerpoint/2010/main" val="1843872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6992B-F20E-EDEE-F23B-20705BF48D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2E492CA-71FC-9BD4-B1CE-542EB60BC7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9D2021-6B19-7DB3-A75D-F009C89DA3EF}"/>
              </a:ext>
            </a:extLst>
          </p:cNvPr>
          <p:cNvSpPr>
            <a:spLocks noGrp="1"/>
          </p:cNvSpPr>
          <p:nvPr>
            <p:ph type="body" idx="1"/>
          </p:nvPr>
        </p:nvSpPr>
        <p:spPr/>
        <p:txBody>
          <a:bodyPr/>
          <a:lstStyle/>
          <a:p>
            <a:r>
              <a:rPr kumimoji="1" lang="en-US" altLang="ja-JP" dirty="0"/>
              <a:t>CII</a:t>
            </a:r>
            <a:r>
              <a:rPr kumimoji="1" lang="ja-JP" altLang="en-US" dirty="0"/>
              <a:t>の視域幅と、視域に関する先行研究についてです。</a:t>
            </a:r>
          </a:p>
        </p:txBody>
      </p:sp>
      <p:sp>
        <p:nvSpPr>
          <p:cNvPr id="4" name="スライド番号プレースホルダー 3">
            <a:extLst>
              <a:ext uri="{FF2B5EF4-FFF2-40B4-BE49-F238E27FC236}">
                <a16:creationId xmlns:a16="http://schemas.microsoft.com/office/drawing/2014/main" id="{1D6D5B59-B363-BFF2-C275-29EA38E43365}"/>
              </a:ext>
            </a:extLst>
          </p:cNvPr>
          <p:cNvSpPr>
            <a:spLocks noGrp="1"/>
          </p:cNvSpPr>
          <p:nvPr>
            <p:ph type="sldNum" sz="quarter" idx="5"/>
          </p:nvPr>
        </p:nvSpPr>
        <p:spPr/>
        <p:txBody>
          <a:bodyPr/>
          <a:lstStyle/>
          <a:p>
            <a:fld id="{BDE216E2-9A8E-492B-BACE-B7E289E779C8}" type="slidenum">
              <a:rPr kumimoji="1" lang="ja-JP" altLang="en-US" smtClean="0"/>
              <a:t>11</a:t>
            </a:fld>
            <a:endParaRPr kumimoji="1" lang="ja-JP" altLang="en-US"/>
          </a:p>
        </p:txBody>
      </p:sp>
    </p:spTree>
    <p:extLst>
      <p:ext uri="{BB962C8B-B14F-4D97-AF65-F5344CB8AC3E}">
        <p14:creationId xmlns:p14="http://schemas.microsoft.com/office/powerpoint/2010/main" val="552819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47730-7217-C4F6-812B-FD399A2B7E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15C324D-AAAE-3197-E1CA-90B8627220F7}"/>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41E4684E-7F27-F070-0914-A42B55E09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時分割表示を実装していない、従来の</a:t>
                </a:r>
                <a:r>
                  <a:rPr kumimoji="1" lang="en-US" altLang="ja-JP" dirty="0"/>
                  <a:t>CII</a:t>
                </a:r>
                <a:r>
                  <a:rPr kumimoji="1" lang="ja-JP" altLang="en-US" dirty="0"/>
                  <a:t>では、</a:t>
                </a:r>
                <a:r>
                  <a:rPr kumimoji="1" lang="en-US" altLang="ja-JP" dirty="0"/>
                  <a:t>CII</a:t>
                </a:r>
                <a:r>
                  <a:rPr kumimoji="1" lang="ja-JP" altLang="en-US" dirty="0"/>
                  <a:t>の視域幅</a:t>
                </a:r>
                <a:r>
                  <a:rPr kumimoji="1" lang="en-US" altLang="ja-JP" dirty="0"/>
                  <a:t>W</a:t>
                </a:r>
                <a:r>
                  <a:rPr kumimoji="1" lang="ja-JP" altLang="en-US" dirty="0"/>
                  <a:t>は、</a:t>
                </a:r>
                <a14:m>
                  <m:oMath xmlns:m="http://schemas.openxmlformats.org/officeDocument/2006/math">
                    <m:d>
                      <m:dPr>
                        <m:ctrlPr>
                          <a:rPr lang="en-US" altLang="ja-JP" sz="1200" b="0" i="1" smtClean="0">
                            <a:latin typeface="Cambria Math" panose="02040503050406030204" pitchFamily="18" charset="0"/>
                          </a:rPr>
                        </m:ctrlPr>
                      </m:dPr>
                      <m:e>
                        <m:f>
                          <m:fPr>
                            <m:ctrlPr>
                              <a:rPr lang="en-US" altLang="ja-JP" sz="1200" b="0" i="1" smtClean="0">
                                <a:latin typeface="Cambria Math" panose="02040503050406030204" pitchFamily="18" charset="0"/>
                              </a:rPr>
                            </m:ctrlPr>
                          </m:fPr>
                          <m:num>
                            <m:r>
                              <a:rPr lang="en-US" altLang="ja-JP" sz="1200" i="1" smtClean="0">
                                <a:latin typeface="Cambria Math" panose="02040503050406030204" pitchFamily="18" charset="0"/>
                              </a:rPr>
                              <m:t>𝑔</m:t>
                            </m:r>
                            <m:r>
                              <a:rPr lang="en-US" altLang="ja-JP" sz="1200" b="0" i="1" smtClean="0">
                                <a:latin typeface="Cambria Math" panose="02040503050406030204" pitchFamily="18" charset="0"/>
                              </a:rPr>
                              <m:t>+</m:t>
                            </m:r>
                            <m:r>
                              <a:rPr lang="en-US" altLang="ja-JP" sz="1200" b="0" i="1" smtClean="0">
                                <a:latin typeface="Cambria Math" panose="02040503050406030204" pitchFamily="18" charset="0"/>
                              </a:rPr>
                              <m:t>𝐿</m:t>
                            </m:r>
                          </m:num>
                          <m:den>
                            <m:r>
                              <a:rPr lang="en-US" altLang="ja-JP" sz="1200" b="0" i="1" smtClean="0">
                                <a:latin typeface="Cambria Math" panose="02040503050406030204" pitchFamily="18" charset="0"/>
                              </a:rPr>
                              <m:t>𝑔</m:t>
                            </m:r>
                          </m:den>
                        </m:f>
                        <m:r>
                          <a:rPr lang="en-US" altLang="ja-JP" sz="1200" b="0" i="1" smtClean="0">
                            <a:latin typeface="Cambria Math" panose="02040503050406030204" pitchFamily="18" charset="0"/>
                          </a:rPr>
                          <m:t>−</m:t>
                        </m:r>
                        <m:r>
                          <a:rPr lang="en-US" altLang="ja-JP" sz="1200" b="0" i="1" smtClean="0">
                            <a:latin typeface="Cambria Math" panose="02040503050406030204" pitchFamily="18" charset="0"/>
                          </a:rPr>
                          <m:t>𝑁</m:t>
                        </m:r>
                      </m:e>
                    </m:d>
                    <m:r>
                      <a:rPr lang="en-US" altLang="ja-JP" sz="1200" b="0" i="1" smtClean="0">
                        <a:latin typeface="Cambria Math" panose="02040503050406030204" pitchFamily="18" charset="0"/>
                      </a:rPr>
                      <m:t>𝑝</m:t>
                    </m:r>
                  </m:oMath>
                </a14:m>
                <a:r>
                  <a:rPr kumimoji="1" lang="ja-JP" altLang="en-US" dirty="0"/>
                  <a:t>で与えられます。</a:t>
                </a:r>
                <a14:m>
                  <m:oMath xmlns:m="http://schemas.openxmlformats.org/officeDocument/2006/math">
                    <m:r>
                      <a:rPr lang="en-US" altLang="ja-JP" sz="1200" i="1" kern="100" smtClean="0">
                        <a:effectLst/>
                        <a:latin typeface="Cambria Math" panose="02040503050406030204" pitchFamily="18" charset="0"/>
                        <a:ea typeface="ＭＳ 明朝" panose="02020609040205080304" pitchFamily="17" charset="-128"/>
                        <a:cs typeface="Times New Roman" panose="02020603050405020304" pitchFamily="18" charset="0"/>
                      </a:rPr>
                      <m:t>𝑁</m:t>
                    </m:r>
                  </m:oMath>
                </a14:m>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は各方向におけるレンズの個数</a:t>
                </a:r>
                <a:r>
                  <a:rPr kumimoji="1"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を示しています。</a:t>
                </a:r>
                <a:r>
                  <a:rPr kumimoji="1" lang="ja-JP" altLang="en-US" sz="1600" dirty="0"/>
                  <a:t>本研究では、視域幅は、正しい立体像が観察される条件下で、偽像が見えない範囲であると定義しています。</a:t>
                </a:r>
                <a:endParaRPr lang="en-US" altLang="ja-JP" sz="1600" dirty="0">
                  <a:latin typeface="Arial" panose="020B0604020202020204" pitchFamily="34" charset="0"/>
                  <a:cs typeface="Arial" panose="020B0604020202020204" pitchFamily="34" charset="0"/>
                </a:endParaRPr>
              </a:p>
            </p:txBody>
          </p:sp>
        </mc:Choice>
        <mc:Fallback xmlns="">
          <p:sp>
            <p:nvSpPr>
              <p:cNvPr id="3" name="ノート プレースホルダー 2">
                <a:extLst>
                  <a:ext uri="{FF2B5EF4-FFF2-40B4-BE49-F238E27FC236}">
                    <a16:creationId xmlns:a16="http://schemas.microsoft.com/office/drawing/2014/main" id="{4E2DA6D9-F366-A527-0C37-99604F8E3C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2</a:t>
                </a:r>
                <a:r>
                  <a:rPr kumimoji="1" lang="ja-JP" altLang="en-US"/>
                  <a:t>時分割表示を実装していない、従来の</a:t>
                </a:r>
                <a:r>
                  <a:rPr kumimoji="1" lang="en-US" altLang="ja-JP"/>
                  <a:t>CII</a:t>
                </a:r>
                <a:r>
                  <a:rPr kumimoji="1" lang="ja-JP" altLang="en-US"/>
                  <a:t>では、</a:t>
                </a:r>
                <a:r>
                  <a:rPr kumimoji="1" lang="en-US" altLang="ja-JP"/>
                  <a:t>CII</a:t>
                </a:r>
                <a:r>
                  <a:rPr kumimoji="1" lang="ja-JP" altLang="en-US"/>
                  <a:t>の視域幅</a:t>
                </a:r>
                <a:r>
                  <a:rPr kumimoji="1" lang="en-US" altLang="ja-JP"/>
                  <a:t>W</a:t>
                </a:r>
                <a:r>
                  <a:rPr kumimoji="1" lang="ja-JP" altLang="en-US"/>
                  <a:t>は、</a:t>
                </a:r>
                <a:r>
                  <a:rPr lang="en-US" altLang="ja-JP" sz="1200" b="0" i="0">
                    <a:latin typeface="Cambria Math" panose="02040503050406030204" pitchFamily="18" charset="0"/>
                  </a:rPr>
                  <a:t>((</a:t>
                </a:r>
                <a:r>
                  <a:rPr lang="en-US" altLang="ja-JP" sz="1200" i="0">
                    <a:latin typeface="Cambria Math" panose="02040503050406030204" pitchFamily="18" charset="0"/>
                  </a:rPr>
                  <a:t>𝑔</a:t>
                </a:r>
                <a:r>
                  <a:rPr lang="en-US" altLang="ja-JP" sz="1200" b="0" i="0">
                    <a:latin typeface="Cambria Math" panose="02040503050406030204" pitchFamily="18" charset="0"/>
                  </a:rPr>
                  <a:t>+𝐿)/𝑔−𝑁)𝑝</a:t>
                </a:r>
                <a:r>
                  <a:rPr kumimoji="1" lang="ja-JP" altLang="en-US"/>
                  <a:t>で与えられます。</a:t>
                </a:r>
                <a:r>
                  <a:rPr lang="en-US" altLang="ja-JP" sz="1200" i="0" kern="100">
                    <a:effectLst/>
                    <a:latin typeface="Cambria Math" panose="02040503050406030204" pitchFamily="18" charset="0"/>
                    <a:ea typeface="ＭＳ 明朝" panose="02020609040205080304" pitchFamily="17" charset="-128"/>
                    <a:cs typeface="Times New Roman" panose="02020603050405020304" pitchFamily="18" charset="0"/>
                  </a:rPr>
                  <a:t>𝑁</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は各方向におけるレンズの個数</a:t>
                </a:r>
                <a:r>
                  <a:rPr kumimoji="1"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を示しています。</a:t>
                </a:r>
                <a:endParaRPr lang="en-US" altLang="ja-JP" sz="1600">
                  <a:latin typeface="Arial" panose="020B0604020202020204" pitchFamily="34" charset="0"/>
                  <a:cs typeface="Arial" panose="020B0604020202020204" pitchFamily="34" charset="0"/>
                </a:endParaRPr>
              </a:p>
            </p:txBody>
          </p:sp>
        </mc:Fallback>
      </mc:AlternateContent>
      <p:sp>
        <p:nvSpPr>
          <p:cNvPr id="4" name="スライド番号プレースホルダー 3">
            <a:extLst>
              <a:ext uri="{FF2B5EF4-FFF2-40B4-BE49-F238E27FC236}">
                <a16:creationId xmlns:a16="http://schemas.microsoft.com/office/drawing/2014/main" id="{BB18F621-5D35-1326-D749-1472E7EB4ADB}"/>
              </a:ext>
            </a:extLst>
          </p:cNvPr>
          <p:cNvSpPr>
            <a:spLocks noGrp="1"/>
          </p:cNvSpPr>
          <p:nvPr>
            <p:ph type="sldNum" sz="quarter" idx="5"/>
          </p:nvPr>
        </p:nvSpPr>
        <p:spPr/>
        <p:txBody>
          <a:bodyPr/>
          <a:lstStyle/>
          <a:p>
            <a:fld id="{BDE216E2-9A8E-492B-BACE-B7E289E779C8}" type="slidenum">
              <a:rPr kumimoji="1" lang="ja-JP" altLang="en-US" smtClean="0"/>
              <a:t>12</a:t>
            </a:fld>
            <a:endParaRPr kumimoji="1" lang="ja-JP" altLang="en-US"/>
          </a:p>
        </p:txBody>
      </p:sp>
    </p:spTree>
    <p:extLst>
      <p:ext uri="{BB962C8B-B14F-4D97-AF65-F5344CB8AC3E}">
        <p14:creationId xmlns:p14="http://schemas.microsoft.com/office/powerpoint/2010/main" val="3128245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1CAB1-16A4-733E-18BA-3C03DCC377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2BEAE1-9093-93E1-E109-E20D8618FF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C431A4-D724-9495-449B-588546B4359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CII</a:t>
            </a:r>
            <a:r>
              <a:rPr kumimoji="1" lang="ja-JP" altLang="en-US" dirty="0"/>
              <a:t>では視野角が小さいため、視域幅が狭いという問題があります。複数人が同時視聴する際、各視点は概ね水平になります。水平方向への視域幅が狭いため、複数人が同時に視聴できるほどの視域幅が確保できず、複数人が同時視聴することに対応していません。</a:t>
            </a:r>
          </a:p>
          <a:p>
            <a:endParaRPr kumimoji="1" lang="ja-JP" altLang="en-US" dirty="0"/>
          </a:p>
        </p:txBody>
      </p:sp>
      <p:sp>
        <p:nvSpPr>
          <p:cNvPr id="4" name="スライド番号プレースホルダー 3">
            <a:extLst>
              <a:ext uri="{FF2B5EF4-FFF2-40B4-BE49-F238E27FC236}">
                <a16:creationId xmlns:a16="http://schemas.microsoft.com/office/drawing/2014/main" id="{F1E35940-B20F-E4AE-6CDD-04CE89117929}"/>
              </a:ext>
            </a:extLst>
          </p:cNvPr>
          <p:cNvSpPr>
            <a:spLocks noGrp="1"/>
          </p:cNvSpPr>
          <p:nvPr>
            <p:ph type="sldNum" sz="quarter" idx="5"/>
          </p:nvPr>
        </p:nvSpPr>
        <p:spPr/>
        <p:txBody>
          <a:bodyPr/>
          <a:lstStyle/>
          <a:p>
            <a:fld id="{BDE216E2-9A8E-492B-BACE-B7E289E779C8}" type="slidenum">
              <a:rPr kumimoji="1" lang="ja-JP" altLang="en-US" smtClean="0"/>
              <a:t>13</a:t>
            </a:fld>
            <a:endParaRPr kumimoji="1" lang="ja-JP" altLang="en-US"/>
          </a:p>
        </p:txBody>
      </p:sp>
    </p:spTree>
    <p:extLst>
      <p:ext uri="{BB962C8B-B14F-4D97-AF65-F5344CB8AC3E}">
        <p14:creationId xmlns:p14="http://schemas.microsoft.com/office/powerpoint/2010/main" val="2261822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こちらがアイトラッキングを使用する手法になります。視点位置に応じて、要素画像が動的に変化し、アニメーションのように作動します。</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アイトラッキングを用いて</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視点に追従することで、</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視点追従が可能な範囲で視域が確保され</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ますが、視域幅自体が拡大されているわけではありません。</a:t>
            </a:r>
            <a:r>
              <a:rPr lang="ja-JP" altLang="en-US" sz="1800" b="0" i="0" u="none" strike="noStrike" baseline="0" dirty="0">
                <a:solidFill>
                  <a:srgbClr val="000000"/>
                </a:solidFill>
                <a:latin typeface="ＭＳ 明朝" panose="02020609040205080304" pitchFamily="17" charset="-128"/>
                <a:ea typeface="ＭＳ 明朝" panose="02020609040205080304" pitchFamily="17" charset="-128"/>
              </a:rPr>
              <a:t>そのため、この手法を用いたとしても、複数人で同時に観察することには対応していません。</a:t>
            </a:r>
            <a:endParaRPr kumimoji="1" lang="ja-JP" altLang="en-US" dirty="0"/>
          </a:p>
        </p:txBody>
      </p:sp>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14</a:t>
            </a:fld>
            <a:endParaRPr kumimoji="1" lang="ja-JP" altLang="en-US"/>
          </a:p>
        </p:txBody>
      </p:sp>
    </p:spTree>
    <p:extLst>
      <p:ext uri="{BB962C8B-B14F-4D97-AF65-F5344CB8AC3E}">
        <p14:creationId xmlns:p14="http://schemas.microsoft.com/office/powerpoint/2010/main" val="816391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E0B3B-0DE1-DDF3-83B9-69866C2C97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BF9828-BB1F-FD08-330E-FB06FCBA07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4A0229-E3DF-8CF4-1D81-C1F5D622E659}"/>
              </a:ext>
            </a:extLst>
          </p:cNvPr>
          <p:cNvSpPr>
            <a:spLocks noGrp="1"/>
          </p:cNvSpPr>
          <p:nvPr>
            <p:ph type="body" idx="1"/>
          </p:nvPr>
        </p:nvSpPr>
        <p:spPr/>
        <p:txBody>
          <a:bodyPr/>
          <a:lstStyle/>
          <a:p>
            <a:r>
              <a:rPr kumimoji="1" lang="ja-JP" altLang="en-US" dirty="0"/>
              <a:t>偽像を抑制する手法として、はじめに、２時分割表示を実装した</a:t>
            </a:r>
            <a:r>
              <a:rPr kumimoji="1" lang="en-US" altLang="ja-JP" dirty="0"/>
              <a:t>CII</a:t>
            </a:r>
            <a:r>
              <a:rPr kumimoji="1" lang="ja-JP" altLang="en-US" dirty="0"/>
              <a:t>を提案します。</a:t>
            </a:r>
          </a:p>
        </p:txBody>
      </p:sp>
      <p:sp>
        <p:nvSpPr>
          <p:cNvPr id="4" name="スライド番号プレースホルダー 3">
            <a:extLst>
              <a:ext uri="{FF2B5EF4-FFF2-40B4-BE49-F238E27FC236}">
                <a16:creationId xmlns:a16="http://schemas.microsoft.com/office/drawing/2014/main" id="{DE64F3E2-85DD-9C67-61F5-C0F42A40E3CC}"/>
              </a:ext>
            </a:extLst>
          </p:cNvPr>
          <p:cNvSpPr>
            <a:spLocks noGrp="1"/>
          </p:cNvSpPr>
          <p:nvPr>
            <p:ph type="sldNum" sz="quarter" idx="5"/>
          </p:nvPr>
        </p:nvSpPr>
        <p:spPr/>
        <p:txBody>
          <a:bodyPr/>
          <a:lstStyle/>
          <a:p>
            <a:fld id="{BDE216E2-9A8E-492B-BACE-B7E289E779C8}" type="slidenum">
              <a:rPr kumimoji="1" lang="ja-JP" altLang="en-US" smtClean="0"/>
              <a:t>15</a:t>
            </a:fld>
            <a:endParaRPr kumimoji="1" lang="ja-JP" altLang="en-US"/>
          </a:p>
        </p:txBody>
      </p:sp>
    </p:spTree>
    <p:extLst>
      <p:ext uri="{BB962C8B-B14F-4D97-AF65-F5344CB8AC3E}">
        <p14:creationId xmlns:p14="http://schemas.microsoft.com/office/powerpoint/2010/main" val="141594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D111-2DBC-3F74-BAEF-DE9CB87736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B091DD-1C17-7775-FA39-0DCAC1B9D01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D08DBE-B8ED-D1E4-A1F0-4D8797E265A1}"/>
              </a:ext>
            </a:extLst>
          </p:cNvPr>
          <p:cNvSpPr>
            <a:spLocks noGrp="1"/>
          </p:cNvSpPr>
          <p:nvPr>
            <p:ph type="body" idx="1"/>
          </p:nvPr>
        </p:nvSpPr>
        <p:spPr/>
        <p:txBody>
          <a:bodyPr/>
          <a:lstStyle/>
          <a:p>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本研究では、偽像抑制、複数人同時視聴に対応する手法として、水平方向に</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時分割表示を実装した</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を提案しています。右のアニメーションで示した</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次分割表示は、</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ディスプレイパネルに対して</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同じ分量の</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種類の描画フレームを用意し、画面がリフレッシュされるたびに</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これらを切り替える方式</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を指します。水平方向に</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高速で</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時分割表示を行うことで、残像効果により、要素画像の大きさが</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水平方向に拡大したと見なせます。</a:t>
            </a:r>
            <a:endParaRPr kumimoji="1" lang="ja-JP" altLang="en-US"/>
          </a:p>
        </p:txBody>
      </p:sp>
      <p:sp>
        <p:nvSpPr>
          <p:cNvPr id="4" name="スライド番号プレースホルダー 3">
            <a:extLst>
              <a:ext uri="{FF2B5EF4-FFF2-40B4-BE49-F238E27FC236}">
                <a16:creationId xmlns:a16="http://schemas.microsoft.com/office/drawing/2014/main" id="{DD212C22-FA51-894E-278B-E71C35463644}"/>
              </a:ext>
            </a:extLst>
          </p:cNvPr>
          <p:cNvSpPr>
            <a:spLocks noGrp="1"/>
          </p:cNvSpPr>
          <p:nvPr>
            <p:ph type="sldNum" sz="quarter" idx="5"/>
          </p:nvPr>
        </p:nvSpPr>
        <p:spPr/>
        <p:txBody>
          <a:bodyPr/>
          <a:lstStyle/>
          <a:p>
            <a:fld id="{BDE216E2-9A8E-492B-BACE-B7E289E779C8}" type="slidenum">
              <a:rPr kumimoji="1" lang="ja-JP" altLang="en-US" smtClean="0"/>
              <a:t>16</a:t>
            </a:fld>
            <a:endParaRPr kumimoji="1" lang="ja-JP" altLang="en-US"/>
          </a:p>
        </p:txBody>
      </p:sp>
    </p:spTree>
    <p:extLst>
      <p:ext uri="{BB962C8B-B14F-4D97-AF65-F5344CB8AC3E}">
        <p14:creationId xmlns:p14="http://schemas.microsoft.com/office/powerpoint/2010/main" val="3496405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6B333-70BB-D930-222E-CCC6C191F7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2310E4-FAE9-B860-6A75-C9FF2F7D2B67}"/>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43C28649-BB8B-A856-B6DC-858DF97BA6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00">
                    <a:effectLst/>
                    <a:latin typeface="+mn-ea"/>
                    <a:cs typeface="Times New Roman" panose="02020603050405020304" pitchFamily="18" charset="0"/>
                  </a:rPr>
                  <a:t>2</a:t>
                </a:r>
                <a:r>
                  <a:rPr kumimoji="1" lang="ja-JP" altLang="en-US" sz="1000" kern="100">
                    <a:effectLst/>
                    <a:latin typeface="+mn-ea"/>
                    <a:cs typeface="Times New Roman" panose="02020603050405020304" pitchFamily="18" charset="0"/>
                  </a:rPr>
                  <a:t>時分割表示を実装した</a:t>
                </a:r>
                <a:r>
                  <a:rPr kumimoji="1" lang="en-US" altLang="ja-JP" sz="1000" kern="100">
                    <a:effectLst/>
                    <a:latin typeface="+mn-ea"/>
                    <a:cs typeface="Times New Roman" panose="02020603050405020304" pitchFamily="18" charset="0"/>
                  </a:rPr>
                  <a:t>CII</a:t>
                </a:r>
                <a:r>
                  <a:rPr kumimoji="1" lang="ja-JP" altLang="en-US" sz="1000" kern="100">
                    <a:effectLst/>
                    <a:latin typeface="+mn-ea"/>
                    <a:cs typeface="Times New Roman" panose="02020603050405020304" pitchFamily="18" charset="0"/>
                  </a:rPr>
                  <a:t>では、要素画像を表示するディスプレイパネルと</a:t>
                </a:r>
                <a:r>
                  <a:rPr kumimoji="1" lang="en-US" altLang="ja-JP" sz="1000" kern="100">
                    <a:effectLst/>
                    <a:latin typeface="+mn-ea"/>
                    <a:cs typeface="Times New Roman" panose="02020603050405020304" pitchFamily="18" charset="0"/>
                  </a:rPr>
                  <a:t>,</a:t>
                </a:r>
                <a:r>
                  <a:rPr kumimoji="1" lang="ja-JP" altLang="en-US" sz="1000" kern="100">
                    <a:effectLst/>
                    <a:latin typeface="+mn-ea"/>
                    <a:cs typeface="Times New Roman" panose="02020603050405020304" pitchFamily="18" charset="0"/>
                  </a:rPr>
                  <a:t>粗いレンズアレイの他、マスクを使用します。</a:t>
                </a:r>
                <a:r>
                  <a:rPr kumimoji="1" lang="en-US" altLang="ja-JP" sz="1000" kern="100">
                    <a:effectLst/>
                    <a:latin typeface="+mn-ea"/>
                    <a:cs typeface="Times New Roman" panose="02020603050405020304" pitchFamily="18" charset="0"/>
                  </a:rPr>
                  <a:t>t=2n</a:t>
                </a:r>
                <a:r>
                  <a:rPr kumimoji="1" lang="ja-JP" altLang="en-US" sz="1000" kern="100">
                    <a:effectLst/>
                    <a:latin typeface="+mn-ea"/>
                    <a:cs typeface="Times New Roman" panose="02020603050405020304" pitchFamily="18" charset="0"/>
                  </a:rPr>
                  <a:t>のとき、</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水平方向に</a:t>
                </a:r>
                <a14:m>
                  <m:oMath xmlns:m="http://schemas.openxmlformats.org/officeDocument/2006/math">
                    <m:r>
                      <a:rPr lang="en-US" altLang="ja-JP" sz="1200" i="1" kern="100">
                        <a:effectLst/>
                        <a:latin typeface="Cambria Math" panose="02040503050406030204" pitchFamily="18" charset="0"/>
                        <a:ea typeface="ＭＳ 明朝" panose="02020609040205080304" pitchFamily="17" charset="-128"/>
                        <a:cs typeface="Times New Roman" panose="02020603050405020304" pitchFamily="18" charset="0"/>
                      </a:rPr>
                      <m:t>2</m:t>
                    </m:r>
                  </m:oMath>
                </a14:m>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倍拡大した要素画像を、</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対応する</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要素レンズから通過させ</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ます。また、</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両サイドの要素レンズ</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は、</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マスク</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により</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塞</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ぎます</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。次に、</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t=2n+1</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のとき</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、隣の</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要素</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レンズから、要素画像を通過させ、マスクを用いて両</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隣</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の要素レンズを塞</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ぎます</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画面がリフレッシュされるたびに</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、要素画像とマスクを高速で切り替えることで、残像効果により、要素画像の大きさが水平方向に</a:t>
                </a:r>
                <a:r>
                  <a:rPr lang="en-US" altLang="ja-JP" sz="10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倍拡大したと見なせます。</a:t>
                </a:r>
                <a:endParaRPr kumimoji="1" lang="ja-JP" altLang="en-US"/>
              </a:p>
            </p:txBody>
          </p:sp>
        </mc:Choice>
        <mc:Fallback xmlns="">
          <p:sp>
            <p:nvSpPr>
              <p:cNvPr id="3" name="ノート プレースホルダー 2">
                <a:extLst>
                  <a:ext uri="{FF2B5EF4-FFF2-40B4-BE49-F238E27FC236}">
                    <a16:creationId xmlns:a16="http://schemas.microsoft.com/office/drawing/2014/main" id="{43C28649-BB8B-A856-B6DC-858DF97BA65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100">
                    <a:effectLst/>
                    <a:latin typeface="+mn-ea"/>
                    <a:cs typeface="Times New Roman" panose="02020603050405020304" pitchFamily="18" charset="0"/>
                  </a:rPr>
                  <a:t>2</a:t>
                </a:r>
                <a:r>
                  <a:rPr kumimoji="1" lang="ja-JP" altLang="en-US" sz="1000" kern="100">
                    <a:effectLst/>
                    <a:latin typeface="+mn-ea"/>
                    <a:cs typeface="Times New Roman" panose="02020603050405020304" pitchFamily="18" charset="0"/>
                  </a:rPr>
                  <a:t>時分割表示を実装した</a:t>
                </a:r>
                <a:r>
                  <a:rPr kumimoji="1" lang="en-US" altLang="ja-JP" sz="1000" kern="100">
                    <a:effectLst/>
                    <a:latin typeface="+mn-ea"/>
                    <a:cs typeface="Times New Roman" panose="02020603050405020304" pitchFamily="18" charset="0"/>
                  </a:rPr>
                  <a:t>CII</a:t>
                </a:r>
                <a:r>
                  <a:rPr kumimoji="1" lang="ja-JP" altLang="en-US" sz="1000" kern="100">
                    <a:effectLst/>
                    <a:latin typeface="+mn-ea"/>
                    <a:cs typeface="Times New Roman" panose="02020603050405020304" pitchFamily="18" charset="0"/>
                  </a:rPr>
                  <a:t>では、要素画像を表示するディスプレイパネルと</a:t>
                </a:r>
                <a:r>
                  <a:rPr kumimoji="1" lang="en-US" altLang="ja-JP" sz="1000" kern="100">
                    <a:effectLst/>
                    <a:latin typeface="+mn-ea"/>
                    <a:cs typeface="Times New Roman" panose="02020603050405020304" pitchFamily="18" charset="0"/>
                  </a:rPr>
                  <a:t>,</a:t>
                </a:r>
                <a:r>
                  <a:rPr kumimoji="1" lang="ja-JP" altLang="en-US" sz="1000" kern="100">
                    <a:effectLst/>
                    <a:latin typeface="+mn-ea"/>
                    <a:cs typeface="Times New Roman" panose="02020603050405020304" pitchFamily="18" charset="0"/>
                  </a:rPr>
                  <a:t>粗いレンズアレイの他、マスクを使用します。</a:t>
                </a:r>
                <a:r>
                  <a:rPr kumimoji="1" lang="en-US" altLang="ja-JP" sz="1000" kern="100">
                    <a:effectLst/>
                    <a:latin typeface="+mn-ea"/>
                    <a:cs typeface="Times New Roman" panose="02020603050405020304" pitchFamily="18" charset="0"/>
                  </a:rPr>
                  <a:t>t=2n</a:t>
                </a:r>
                <a:r>
                  <a:rPr kumimoji="1" lang="ja-JP" altLang="en-US" sz="1000" kern="100">
                    <a:effectLst/>
                    <a:latin typeface="+mn-ea"/>
                    <a:cs typeface="Times New Roman" panose="02020603050405020304" pitchFamily="18" charset="0"/>
                  </a:rPr>
                  <a:t>のとき、</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水平方向に</a:t>
                </a:r>
                <a:r>
                  <a:rPr lang="en-US" altLang="ja-JP" sz="1200" i="0" kern="100">
                    <a:effectLst/>
                    <a:latin typeface="Cambria Math" panose="02040503050406030204" pitchFamily="18" charset="0"/>
                    <a:ea typeface="ＭＳ 明朝" panose="02020609040205080304" pitchFamily="17" charset="-128"/>
                    <a:cs typeface="Times New Roman" panose="02020603050405020304" pitchFamily="18" charset="0"/>
                  </a:rPr>
                  <a:t>2</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倍拡大した要素画像を、</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対応する</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要素レンズから通過させ</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ます。また、</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両サイドの要素レンズ</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は、</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マスク</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により</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塞</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ぎます</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。次に、</a:t>
                </a:r>
                <a:r>
                  <a:rPr lang="en-US" altLang="ja-JP" sz="1200" kern="100">
                    <a:effectLst/>
                    <a:latin typeface="Century" panose="02040604050505020304" pitchFamily="18" charset="0"/>
                    <a:ea typeface="ＭＳ 明朝" panose="02020609040205080304" pitchFamily="17" charset="-128"/>
                    <a:cs typeface="Times New Roman" panose="02020603050405020304" pitchFamily="18" charset="0"/>
                  </a:rPr>
                  <a:t>t=2n+1</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のとき</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、隣の</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要素</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レンズから、要素画像を通過させ、マスクを用いて両</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隣</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の要素レンズを塞</a:t>
                </a:r>
                <a:r>
                  <a:rPr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ぎます</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画面がリフレッシュされるたびに</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、要素画像とマスクを高速で切り替えることで、残像効果により、要素画像の大きさが水平方向に</a:t>
                </a:r>
                <a:r>
                  <a:rPr lang="en-US" altLang="ja-JP" sz="10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倍拡大したと見なせます。</a:t>
                </a:r>
                <a:endParaRPr kumimoji="1" lang="ja-JP" altLang="en-US"/>
              </a:p>
            </p:txBody>
          </p:sp>
        </mc:Fallback>
      </mc:AlternateContent>
      <p:sp>
        <p:nvSpPr>
          <p:cNvPr id="4" name="スライド番号プレースホルダー 3">
            <a:extLst>
              <a:ext uri="{FF2B5EF4-FFF2-40B4-BE49-F238E27FC236}">
                <a16:creationId xmlns:a16="http://schemas.microsoft.com/office/drawing/2014/main" id="{F719BE28-ADD6-C6A3-EE10-D15773A49A47}"/>
              </a:ext>
            </a:extLst>
          </p:cNvPr>
          <p:cNvSpPr>
            <a:spLocks noGrp="1"/>
          </p:cNvSpPr>
          <p:nvPr>
            <p:ph type="sldNum" sz="quarter" idx="5"/>
          </p:nvPr>
        </p:nvSpPr>
        <p:spPr/>
        <p:txBody>
          <a:bodyPr/>
          <a:lstStyle/>
          <a:p>
            <a:fld id="{BDE216E2-9A8E-492B-BACE-B7E289E779C8}" type="slidenum">
              <a:rPr kumimoji="1" lang="ja-JP" altLang="en-US" smtClean="0"/>
              <a:t>17</a:t>
            </a:fld>
            <a:endParaRPr kumimoji="1" lang="ja-JP" altLang="en-US"/>
          </a:p>
        </p:txBody>
      </p:sp>
    </p:spTree>
    <p:extLst>
      <p:ext uri="{BB962C8B-B14F-4D97-AF65-F5344CB8AC3E}">
        <p14:creationId xmlns:p14="http://schemas.microsoft.com/office/powerpoint/2010/main" val="34361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68BD1-B57A-869C-1755-1A52218762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E812F5-23D0-3A12-01BC-49A57A8263BE}"/>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752BE3BE-8CE3-E5ED-A93B-5C74A5015B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先ほど示しましたが、従来方式の</a:t>
                </a:r>
                <a:r>
                  <a:rPr kumimoji="1" lang="en-US" altLang="ja-JP" dirty="0"/>
                  <a:t>CII</a:t>
                </a:r>
                <a:r>
                  <a:rPr kumimoji="1" lang="ja-JP" altLang="en-US" dirty="0"/>
                  <a:t>による視域幅は、こちらの式で与えられます。</a:t>
                </a:r>
                <a:endParaRPr lang="en-US" altLang="ja-JP" sz="1600" dirty="0">
                  <a:latin typeface="Arial" panose="020B0604020202020204" pitchFamily="34" charset="0"/>
                  <a:cs typeface="Arial" panose="020B0604020202020204" pitchFamily="34" charset="0"/>
                </a:endParaRPr>
              </a:p>
            </p:txBody>
          </p:sp>
        </mc:Choice>
        <mc:Fallback xmlns="">
          <p:sp>
            <p:nvSpPr>
              <p:cNvPr id="3" name="ノート プレースホルダー 2">
                <a:extLst>
                  <a:ext uri="{FF2B5EF4-FFF2-40B4-BE49-F238E27FC236}">
                    <a16:creationId xmlns:a16="http://schemas.microsoft.com/office/drawing/2014/main" id="{4E2DA6D9-F366-A527-0C37-99604F8E3C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2</a:t>
                </a:r>
                <a:r>
                  <a:rPr kumimoji="1" lang="ja-JP" altLang="en-US"/>
                  <a:t>時分割表示を実装していない、従来の</a:t>
                </a:r>
                <a:r>
                  <a:rPr kumimoji="1" lang="en-US" altLang="ja-JP"/>
                  <a:t>CII</a:t>
                </a:r>
                <a:r>
                  <a:rPr kumimoji="1" lang="ja-JP" altLang="en-US"/>
                  <a:t>では、</a:t>
                </a:r>
                <a:r>
                  <a:rPr kumimoji="1" lang="en-US" altLang="ja-JP"/>
                  <a:t>CII</a:t>
                </a:r>
                <a:r>
                  <a:rPr kumimoji="1" lang="ja-JP" altLang="en-US"/>
                  <a:t>の視域幅</a:t>
                </a:r>
                <a:r>
                  <a:rPr kumimoji="1" lang="en-US" altLang="ja-JP"/>
                  <a:t>W</a:t>
                </a:r>
                <a:r>
                  <a:rPr kumimoji="1" lang="ja-JP" altLang="en-US"/>
                  <a:t>は、</a:t>
                </a:r>
                <a:r>
                  <a:rPr lang="en-US" altLang="ja-JP" sz="1200" b="0" i="0">
                    <a:latin typeface="Cambria Math" panose="02040503050406030204" pitchFamily="18" charset="0"/>
                  </a:rPr>
                  <a:t>((</a:t>
                </a:r>
                <a:r>
                  <a:rPr lang="en-US" altLang="ja-JP" sz="1200" i="0">
                    <a:latin typeface="Cambria Math" panose="02040503050406030204" pitchFamily="18" charset="0"/>
                  </a:rPr>
                  <a:t>𝑔</a:t>
                </a:r>
                <a:r>
                  <a:rPr lang="en-US" altLang="ja-JP" sz="1200" b="0" i="0">
                    <a:latin typeface="Cambria Math" panose="02040503050406030204" pitchFamily="18" charset="0"/>
                  </a:rPr>
                  <a:t>+𝐿)/𝑔−𝑁)𝑝</a:t>
                </a:r>
                <a:r>
                  <a:rPr kumimoji="1" lang="ja-JP" altLang="en-US"/>
                  <a:t>で与えられます。</a:t>
                </a:r>
                <a:r>
                  <a:rPr lang="en-US" altLang="ja-JP" sz="1200" i="0" kern="100">
                    <a:effectLst/>
                    <a:latin typeface="Cambria Math" panose="02040503050406030204" pitchFamily="18" charset="0"/>
                    <a:ea typeface="ＭＳ 明朝" panose="02020609040205080304" pitchFamily="17" charset="-128"/>
                    <a:cs typeface="Times New Roman" panose="02020603050405020304" pitchFamily="18" charset="0"/>
                  </a:rPr>
                  <a:t>𝑁</a:t>
                </a:r>
                <a:r>
                  <a:rPr lang="ja-JP" altLang="ja-JP" sz="1200" kern="100">
                    <a:effectLst/>
                    <a:latin typeface="Century" panose="02040604050505020304" pitchFamily="18" charset="0"/>
                    <a:ea typeface="ＭＳ 明朝" panose="02020609040205080304" pitchFamily="17" charset="-128"/>
                    <a:cs typeface="Times New Roman" panose="02020603050405020304" pitchFamily="18" charset="0"/>
                  </a:rPr>
                  <a:t>は各方向におけるレンズの個数</a:t>
                </a:r>
                <a:r>
                  <a:rPr kumimoji="1" lang="ja-JP" altLang="en-US" sz="1200" kern="100">
                    <a:effectLst/>
                    <a:latin typeface="Century" panose="02040604050505020304" pitchFamily="18" charset="0"/>
                    <a:ea typeface="ＭＳ 明朝" panose="02020609040205080304" pitchFamily="17" charset="-128"/>
                    <a:cs typeface="Times New Roman" panose="02020603050405020304" pitchFamily="18" charset="0"/>
                  </a:rPr>
                  <a:t>を示しています。</a:t>
                </a:r>
                <a:endParaRPr lang="en-US" altLang="ja-JP" sz="1600">
                  <a:latin typeface="Arial" panose="020B0604020202020204" pitchFamily="34" charset="0"/>
                  <a:cs typeface="Arial" panose="020B0604020202020204" pitchFamily="34" charset="0"/>
                </a:endParaRPr>
              </a:p>
            </p:txBody>
          </p:sp>
        </mc:Fallback>
      </mc:AlternateContent>
      <p:sp>
        <p:nvSpPr>
          <p:cNvPr id="4" name="スライド番号プレースホルダー 3">
            <a:extLst>
              <a:ext uri="{FF2B5EF4-FFF2-40B4-BE49-F238E27FC236}">
                <a16:creationId xmlns:a16="http://schemas.microsoft.com/office/drawing/2014/main" id="{56335966-6735-C567-D92C-BF10EC0D0D36}"/>
              </a:ext>
            </a:extLst>
          </p:cNvPr>
          <p:cNvSpPr>
            <a:spLocks noGrp="1"/>
          </p:cNvSpPr>
          <p:nvPr>
            <p:ph type="sldNum" sz="quarter" idx="5"/>
          </p:nvPr>
        </p:nvSpPr>
        <p:spPr/>
        <p:txBody>
          <a:bodyPr/>
          <a:lstStyle/>
          <a:p>
            <a:fld id="{BDE216E2-9A8E-492B-BACE-B7E289E779C8}" type="slidenum">
              <a:rPr kumimoji="1" lang="ja-JP" altLang="en-US" smtClean="0"/>
              <a:t>18</a:t>
            </a:fld>
            <a:endParaRPr kumimoji="1" lang="ja-JP" altLang="en-US"/>
          </a:p>
        </p:txBody>
      </p:sp>
    </p:spTree>
    <p:extLst>
      <p:ext uri="{BB962C8B-B14F-4D97-AF65-F5344CB8AC3E}">
        <p14:creationId xmlns:p14="http://schemas.microsoft.com/office/powerpoint/2010/main" val="55546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81B4B-4FD0-CF50-520E-993A9A0391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734288-0507-7230-CEFA-72B2F3388AAC}"/>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C9EDC519-7038-DDE3-FAF3-37A8C5F334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a:t>2</a:t>
                </a:r>
                <a:r>
                  <a:rPr kumimoji="1" lang="ja-JP" altLang="en-US" sz="1000"/>
                  <a:t>時分割表示を実装した、提案手法では、</a:t>
                </a:r>
                <a:r>
                  <a:rPr kumimoji="1" lang="en-US" altLang="ja-JP" sz="1000"/>
                  <a:t>CII</a:t>
                </a:r>
                <a:r>
                  <a:rPr kumimoji="1" lang="ja-JP" altLang="en-US" sz="1000"/>
                  <a:t>の視域幅</a:t>
                </a:r>
                <a:r>
                  <a:rPr kumimoji="1" lang="en-US" altLang="ja-JP" sz="1000"/>
                  <a:t>W</a:t>
                </a:r>
                <a:r>
                  <a:rPr kumimoji="1" lang="ja-JP" altLang="en-US" sz="1000"/>
                  <a:t>は、</a:t>
                </a:r>
                <a14:m>
                  <m:oMath xmlns:m="http://schemas.openxmlformats.org/officeDocument/2006/math">
                    <m:d>
                      <m:dPr>
                        <m:ctrlPr>
                          <a:rPr lang="en-US" altLang="ja-JP" sz="1000" b="0" i="1" smtClean="0">
                            <a:latin typeface="Cambria Math" panose="02040503050406030204" pitchFamily="18" charset="0"/>
                          </a:rPr>
                        </m:ctrlPr>
                      </m:dPr>
                      <m:e>
                        <m:f>
                          <m:fPr>
                            <m:ctrlPr>
                              <a:rPr lang="en-US" altLang="ja-JP" sz="1000" b="0" i="1" smtClean="0">
                                <a:latin typeface="Cambria Math" panose="02040503050406030204" pitchFamily="18" charset="0"/>
                              </a:rPr>
                            </m:ctrlPr>
                          </m:fPr>
                          <m:num>
                            <m:r>
                              <a:rPr lang="en-US" altLang="ja-JP" sz="1000" i="1" smtClean="0">
                                <a:latin typeface="Cambria Math" panose="02040503050406030204" pitchFamily="18" charset="0"/>
                              </a:rPr>
                              <m:t>𝑔</m:t>
                            </m:r>
                            <m:r>
                              <a:rPr lang="en-US" altLang="ja-JP" sz="1000" b="0" i="1" smtClean="0">
                                <a:latin typeface="Cambria Math" panose="02040503050406030204" pitchFamily="18" charset="0"/>
                              </a:rPr>
                              <m:t>+2</m:t>
                            </m:r>
                            <m:r>
                              <a:rPr lang="en-US" altLang="ja-JP" sz="1000" b="0" i="1" smtClean="0">
                                <a:latin typeface="Cambria Math" panose="02040503050406030204" pitchFamily="18" charset="0"/>
                              </a:rPr>
                              <m:t>𝐿</m:t>
                            </m:r>
                          </m:num>
                          <m:den>
                            <m:r>
                              <a:rPr lang="en-US" altLang="ja-JP" sz="1000" b="0" i="1" smtClean="0">
                                <a:latin typeface="Cambria Math" panose="02040503050406030204" pitchFamily="18" charset="0"/>
                              </a:rPr>
                              <m:t>𝑔</m:t>
                            </m:r>
                          </m:den>
                        </m:f>
                        <m:r>
                          <a:rPr lang="en-US" altLang="ja-JP" sz="1000" b="0" i="1" smtClean="0">
                            <a:latin typeface="Cambria Math" panose="02040503050406030204" pitchFamily="18" charset="0"/>
                          </a:rPr>
                          <m:t>−</m:t>
                        </m:r>
                        <m:r>
                          <a:rPr lang="en-US" altLang="ja-JP" sz="1000" b="0" i="1" smtClean="0">
                            <a:latin typeface="Cambria Math" panose="02040503050406030204" pitchFamily="18" charset="0"/>
                          </a:rPr>
                          <m:t>𝑁</m:t>
                        </m:r>
                      </m:e>
                    </m:d>
                    <m:r>
                      <a:rPr lang="en-US" altLang="ja-JP" sz="1000" b="0" i="1" smtClean="0">
                        <a:latin typeface="Cambria Math" panose="02040503050406030204" pitchFamily="18" charset="0"/>
                      </a:rPr>
                      <m:t>𝑝</m:t>
                    </m:r>
                  </m:oMath>
                </a14:m>
                <a:r>
                  <a:rPr kumimoji="1" lang="ja-JP" altLang="en-US" sz="1000"/>
                  <a:t>で与えられます。先ほど</a:t>
                </a:r>
                <a14:m>
                  <m:oMath xmlns:m="http://schemas.openxmlformats.org/officeDocument/2006/math">
                    <m:r>
                      <a:rPr kumimoji="1" lang="ja-JP" altLang="en-US" sz="1000" i="1" kern="100" dirty="0" smtClean="0">
                        <a:effectLst/>
                        <a:latin typeface="Cambria Math" panose="02040503050406030204" pitchFamily="18" charset="0"/>
                        <a:ea typeface="ＭＳ 明朝" panose="02020609040205080304" pitchFamily="17" charset="-128"/>
                        <a:cs typeface="Times New Roman" panose="02020603050405020304" pitchFamily="18" charset="0"/>
                      </a:rPr>
                      <m:t>と同様、</m:t>
                    </m:r>
                    <m:r>
                      <a:rPr lang="en-US" altLang="ja-JP" sz="1000" i="1" kern="100" smtClean="0">
                        <a:effectLst/>
                        <a:latin typeface="Cambria Math" panose="02040503050406030204" pitchFamily="18" charset="0"/>
                        <a:ea typeface="ＭＳ 明朝" panose="02020609040205080304" pitchFamily="17" charset="-128"/>
                        <a:cs typeface="Times New Roman" panose="02020603050405020304" pitchFamily="18" charset="0"/>
                      </a:rPr>
                      <m:t>𝑁</m:t>
                    </m:r>
                  </m:oMath>
                </a14:m>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は各方向におけるレンズの個数</a:t>
                </a:r>
                <a:r>
                  <a:rPr kumimoji="1"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を示しています。</a:t>
                </a:r>
                <a:r>
                  <a:rPr kumimoji="1" lang="en-US" altLang="ja-JP" sz="1100"/>
                  <a:t>2</a:t>
                </a:r>
                <a:r>
                  <a:rPr kumimoji="1" lang="ja-JP" altLang="en-US" sz="1100"/>
                  <a:t>時分割表示を実装することで、視域幅は</a:t>
                </a:r>
                <a:r>
                  <a:rPr kumimoji="1" lang="en-US" altLang="ja-JP" sz="1100" err="1"/>
                  <a:t>Lp</a:t>
                </a:r>
                <a:r>
                  <a:rPr kumimoji="1" lang="en-US" altLang="ja-JP" sz="1100"/>
                  <a:t>/g</a:t>
                </a:r>
                <a:r>
                  <a:rPr kumimoji="1" lang="ja-JP" altLang="en-US" sz="1100"/>
                  <a:t>だけ増加することが期待されます。</a:t>
                </a:r>
                <a:endParaRPr lang="en-US" altLang="ja-JP" sz="1100">
                  <a:latin typeface="Arial" panose="020B0604020202020204" pitchFamily="34" charset="0"/>
                  <a:cs typeface="Arial" panose="020B0604020202020204" pitchFamily="34" charset="0"/>
                </a:endParaRPr>
              </a:p>
            </p:txBody>
          </p:sp>
        </mc:Choice>
        <mc:Fallback xmlns="">
          <p:sp>
            <p:nvSpPr>
              <p:cNvPr id="3" name="ノート プレースホルダー 2">
                <a:extLst>
                  <a:ext uri="{FF2B5EF4-FFF2-40B4-BE49-F238E27FC236}">
                    <a16:creationId xmlns:a16="http://schemas.microsoft.com/office/drawing/2014/main" id="{34A65A45-CBE7-537A-F8D7-9637825735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a:t>2</a:t>
                </a:r>
                <a:r>
                  <a:rPr kumimoji="1" lang="ja-JP" altLang="en-US" sz="1000"/>
                  <a:t>時分割表示を実装した、提案手法では、</a:t>
                </a:r>
                <a:r>
                  <a:rPr kumimoji="1" lang="en-US" altLang="ja-JP" sz="1000"/>
                  <a:t>CII</a:t>
                </a:r>
                <a:r>
                  <a:rPr kumimoji="1" lang="ja-JP" altLang="en-US" sz="1000"/>
                  <a:t>の視域幅</a:t>
                </a:r>
                <a:r>
                  <a:rPr kumimoji="1" lang="en-US" altLang="ja-JP" sz="1000"/>
                  <a:t>W</a:t>
                </a:r>
                <a:r>
                  <a:rPr kumimoji="1" lang="ja-JP" altLang="en-US" sz="1000"/>
                  <a:t>は、</a:t>
                </a:r>
                <a:r>
                  <a:rPr lang="en-US" altLang="ja-JP" sz="1000" b="0" i="0">
                    <a:latin typeface="Cambria Math" panose="02040503050406030204" pitchFamily="18" charset="0"/>
                  </a:rPr>
                  <a:t>((</a:t>
                </a:r>
                <a:r>
                  <a:rPr lang="en-US" altLang="ja-JP" sz="1000" i="0">
                    <a:latin typeface="Cambria Math" panose="02040503050406030204" pitchFamily="18" charset="0"/>
                  </a:rPr>
                  <a:t>𝑔</a:t>
                </a:r>
                <a:r>
                  <a:rPr lang="en-US" altLang="ja-JP" sz="1000" b="0" i="0">
                    <a:latin typeface="Cambria Math" panose="02040503050406030204" pitchFamily="18" charset="0"/>
                  </a:rPr>
                  <a:t>+2𝐿)/𝑔−𝑁)𝑝</a:t>
                </a:r>
                <a:r>
                  <a:rPr kumimoji="1" lang="ja-JP" altLang="en-US" sz="1000"/>
                  <a:t>で与えられます。先ほど</a:t>
                </a:r>
                <a:r>
                  <a:rPr kumimoji="1" lang="ja-JP" altLang="en-US" sz="1000" i="0" kern="100" dirty="0">
                    <a:effectLst/>
                    <a:latin typeface="Cambria Math" panose="02040503050406030204" pitchFamily="18" charset="0"/>
                    <a:ea typeface="ＭＳ 明朝" panose="02020609040205080304" pitchFamily="17" charset="-128"/>
                    <a:cs typeface="Times New Roman" panose="02020603050405020304" pitchFamily="18" charset="0"/>
                  </a:rPr>
                  <a:t>と同様、</a:t>
                </a:r>
                <a:r>
                  <a:rPr lang="en-US" altLang="ja-JP" sz="1000" i="0" kern="100">
                    <a:effectLst/>
                    <a:latin typeface="Cambria Math" panose="02040503050406030204" pitchFamily="18" charset="0"/>
                    <a:ea typeface="ＭＳ 明朝" panose="02020609040205080304" pitchFamily="17" charset="-128"/>
                    <a:cs typeface="Times New Roman" panose="02020603050405020304" pitchFamily="18" charset="0"/>
                  </a:rPr>
                  <a:t>𝑁</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は各方向におけるレンズの個数</a:t>
                </a:r>
                <a:r>
                  <a:rPr kumimoji="1"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を示しています。</a:t>
                </a:r>
                <a:r>
                  <a:rPr kumimoji="1" lang="en-US" altLang="ja-JP" sz="1100"/>
                  <a:t>2</a:t>
                </a:r>
                <a:r>
                  <a:rPr kumimoji="1" lang="ja-JP" altLang="en-US" sz="1100"/>
                  <a:t>時分割表示を実装することで、視域幅は</a:t>
                </a:r>
                <a:r>
                  <a:rPr kumimoji="1" lang="en-US" altLang="ja-JP" sz="1100" err="1"/>
                  <a:t>Lp</a:t>
                </a:r>
                <a:r>
                  <a:rPr kumimoji="1" lang="en-US" altLang="ja-JP" sz="1100"/>
                  <a:t>/g</a:t>
                </a:r>
                <a:r>
                  <a:rPr kumimoji="1" lang="ja-JP" altLang="en-US" sz="1100"/>
                  <a:t>だけ増加することが期待されます。</a:t>
                </a:r>
                <a:endParaRPr lang="en-US" altLang="ja-JP" sz="1100">
                  <a:latin typeface="Arial" panose="020B0604020202020204" pitchFamily="34" charset="0"/>
                  <a:cs typeface="Arial" panose="020B0604020202020204" pitchFamily="34" charset="0"/>
                </a:endParaRPr>
              </a:p>
            </p:txBody>
          </p:sp>
        </mc:Fallback>
      </mc:AlternateContent>
      <p:sp>
        <p:nvSpPr>
          <p:cNvPr id="4" name="スライド番号プレースホルダー 3">
            <a:extLst>
              <a:ext uri="{FF2B5EF4-FFF2-40B4-BE49-F238E27FC236}">
                <a16:creationId xmlns:a16="http://schemas.microsoft.com/office/drawing/2014/main" id="{53D2B2DB-7765-3A26-AC3E-88752837BE37}"/>
              </a:ext>
            </a:extLst>
          </p:cNvPr>
          <p:cNvSpPr>
            <a:spLocks noGrp="1"/>
          </p:cNvSpPr>
          <p:nvPr>
            <p:ph type="sldNum" sz="quarter" idx="5"/>
          </p:nvPr>
        </p:nvSpPr>
        <p:spPr/>
        <p:txBody>
          <a:bodyPr/>
          <a:lstStyle/>
          <a:p>
            <a:fld id="{BDE216E2-9A8E-492B-BACE-B7E289E779C8}" type="slidenum">
              <a:rPr kumimoji="1" lang="ja-JP" altLang="en-US" smtClean="0"/>
              <a:t>19</a:t>
            </a:fld>
            <a:endParaRPr kumimoji="1" lang="ja-JP" altLang="en-US"/>
          </a:p>
        </p:txBody>
      </p:sp>
    </p:spTree>
    <p:extLst>
      <p:ext uri="{BB962C8B-B14F-4D97-AF65-F5344CB8AC3E}">
        <p14:creationId xmlns:p14="http://schemas.microsoft.com/office/powerpoint/2010/main" val="1641267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今回の目次です。粗インテグラル表示について、偽像抑制に関する先行研究、視域の拡大に関する先行研究、</a:t>
            </a:r>
            <a:r>
              <a:rPr kumimoji="1" lang="en-US" altLang="ja-JP" dirty="0"/>
              <a:t>2</a:t>
            </a:r>
            <a:r>
              <a:rPr kumimoji="1" lang="ja-JP" altLang="en-US" dirty="0"/>
              <a:t>つの提案手法、システムの設計と評価実験、まとめの順で説明します。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2</a:t>
            </a:fld>
            <a:endParaRPr kumimoji="1" lang="ja-JP" altLang="en-US"/>
          </a:p>
        </p:txBody>
      </p:sp>
    </p:spTree>
    <p:extLst>
      <p:ext uri="{BB962C8B-B14F-4D97-AF65-F5344CB8AC3E}">
        <p14:creationId xmlns:p14="http://schemas.microsoft.com/office/powerpoint/2010/main" val="903806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9449-C64F-1BE8-1F7E-B360E168F4D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8A1ADB-5F3F-B9A7-8F85-1FA21C33CD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2714FA1-043B-CC0D-0959-D9AF161C63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0" dirty="0">
                <a:solidFill>
                  <a:prstClr val="black"/>
                </a:solidFill>
                <a:latin typeface="+mn-ea"/>
                <a:cs typeface="Arial" panose="020B0604020202020204" pitchFamily="34" charset="0"/>
              </a:rPr>
              <a:t>今回、スライドに示した要素画像を、</a:t>
            </a:r>
            <a:r>
              <a:rPr kumimoji="1" lang="en-US" altLang="ja-JP" sz="1000" kern="0" dirty="0">
                <a:solidFill>
                  <a:prstClr val="black"/>
                </a:solidFill>
                <a:latin typeface="+mn-ea"/>
                <a:cs typeface="Arial" panose="020B0604020202020204" pitchFamily="34" charset="0"/>
              </a:rPr>
              <a:t>t=2n</a:t>
            </a:r>
            <a:r>
              <a:rPr kumimoji="1" lang="ja-JP" altLang="en-US" sz="1000" kern="0" dirty="0">
                <a:solidFill>
                  <a:prstClr val="black"/>
                </a:solidFill>
                <a:latin typeface="+mn-ea"/>
                <a:cs typeface="Arial" panose="020B0604020202020204" pitchFamily="34" charset="0"/>
              </a:rPr>
              <a:t>のときに表示させています。</a:t>
            </a:r>
            <a:endParaRPr kumimoji="1" lang="en-US" altLang="ja-JP" sz="1000" kern="0" dirty="0">
              <a:solidFill>
                <a:prstClr val="black"/>
              </a:solidFill>
              <a:latin typeface="+mn-ea"/>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D3E45416-724D-BEA1-199B-A45AE207896B}"/>
              </a:ext>
            </a:extLst>
          </p:cNvPr>
          <p:cNvSpPr>
            <a:spLocks noGrp="1"/>
          </p:cNvSpPr>
          <p:nvPr>
            <p:ph type="sldNum" sz="quarter" idx="5"/>
          </p:nvPr>
        </p:nvSpPr>
        <p:spPr/>
        <p:txBody>
          <a:bodyPr/>
          <a:lstStyle/>
          <a:p>
            <a:fld id="{BDE216E2-9A8E-492B-BACE-B7E289E779C8}" type="slidenum">
              <a:rPr kumimoji="1" lang="ja-JP" altLang="en-US" smtClean="0"/>
              <a:t>20</a:t>
            </a:fld>
            <a:endParaRPr kumimoji="1" lang="ja-JP" altLang="en-US"/>
          </a:p>
        </p:txBody>
      </p:sp>
    </p:spTree>
    <p:extLst>
      <p:ext uri="{BB962C8B-B14F-4D97-AF65-F5344CB8AC3E}">
        <p14:creationId xmlns:p14="http://schemas.microsoft.com/office/powerpoint/2010/main" val="4143224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CDABC-57F2-5968-1E75-07A6D5BBCA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882057B-CC64-6D52-710C-69C4313BC2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C3E36C-EAF9-A398-5A11-BC905B873C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kern="0" dirty="0">
                <a:solidFill>
                  <a:prstClr val="black"/>
                </a:solidFill>
                <a:latin typeface="+mn-ea"/>
                <a:cs typeface="Arial" panose="020B0604020202020204" pitchFamily="34" charset="0"/>
              </a:rPr>
              <a:t>t=2n+1</a:t>
            </a:r>
            <a:r>
              <a:rPr kumimoji="1" lang="ja-JP" altLang="en-US" sz="1000" kern="0" dirty="0">
                <a:solidFill>
                  <a:prstClr val="black"/>
                </a:solidFill>
                <a:latin typeface="+mn-ea"/>
                <a:cs typeface="Arial" panose="020B0604020202020204" pitchFamily="34" charset="0"/>
              </a:rPr>
              <a:t>のとき、スライドに示した要素画像を表示させています。これら要素画像を、画面がリフレッシュされるたびに、</a:t>
            </a:r>
            <a:r>
              <a:rPr kumimoji="1" lang="ja-JP" altLang="en-US" sz="1000" kern="0" dirty="0">
                <a:solidFill>
                  <a:srgbClr val="FF0000"/>
                </a:solidFill>
                <a:latin typeface="+mn-ea"/>
                <a:cs typeface="Arial" panose="020B0604020202020204" pitchFamily="34" charset="0"/>
              </a:rPr>
              <a:t>交互に表示</a:t>
            </a:r>
            <a:r>
              <a:rPr kumimoji="1" lang="ja-JP" altLang="en-US" sz="1000" kern="0" dirty="0">
                <a:solidFill>
                  <a:prstClr val="black"/>
                </a:solidFill>
                <a:latin typeface="+mn-ea"/>
                <a:cs typeface="Arial" panose="020B0604020202020204" pitchFamily="34" charset="0"/>
              </a:rPr>
              <a:t>します。</a:t>
            </a:r>
            <a:endParaRPr kumimoji="1" lang="en-US" altLang="ja-JP" sz="1000" kern="0" dirty="0">
              <a:solidFill>
                <a:prstClr val="black"/>
              </a:solidFill>
              <a:latin typeface="+mn-ea"/>
              <a:cs typeface="Arial" panose="020B0604020202020204" pitchFamily="34" charset="0"/>
            </a:endParaRPr>
          </a:p>
          <a:p>
            <a:endParaRPr kumimoji="1" lang="ja-JP" altLang="en-US" sz="1000" dirty="0"/>
          </a:p>
        </p:txBody>
      </p:sp>
      <p:sp>
        <p:nvSpPr>
          <p:cNvPr id="4" name="スライド番号プレースホルダー 3">
            <a:extLst>
              <a:ext uri="{FF2B5EF4-FFF2-40B4-BE49-F238E27FC236}">
                <a16:creationId xmlns:a16="http://schemas.microsoft.com/office/drawing/2014/main" id="{FA7BD14B-9BB0-4808-5A2E-6598AECE82BB}"/>
              </a:ext>
            </a:extLst>
          </p:cNvPr>
          <p:cNvSpPr>
            <a:spLocks noGrp="1"/>
          </p:cNvSpPr>
          <p:nvPr>
            <p:ph type="sldNum" sz="quarter" idx="5"/>
          </p:nvPr>
        </p:nvSpPr>
        <p:spPr/>
        <p:txBody>
          <a:bodyPr/>
          <a:lstStyle/>
          <a:p>
            <a:fld id="{BDE216E2-9A8E-492B-BACE-B7E289E779C8}" type="slidenum">
              <a:rPr kumimoji="1" lang="ja-JP" altLang="en-US" smtClean="0"/>
              <a:t>21</a:t>
            </a:fld>
            <a:endParaRPr kumimoji="1" lang="ja-JP" altLang="en-US"/>
          </a:p>
        </p:txBody>
      </p:sp>
    </p:spTree>
    <p:extLst>
      <p:ext uri="{BB962C8B-B14F-4D97-AF65-F5344CB8AC3E}">
        <p14:creationId xmlns:p14="http://schemas.microsoft.com/office/powerpoint/2010/main" val="2960848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E209-BB58-ABA3-EB15-D5315C21E0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750BDD-5565-06CB-8BCE-B66F4E8489D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87D6A1-6EDD-923D-D768-B7E4EC5C29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先ほど表示した要素画像によって、提示された立体像を撮影しました。こ</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の</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方式</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では、偽像の一部が残るという問題があ</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ります</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。これは、</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ディスプレイの応答速度が不十分であるため、画面がリフレッシュされる</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前後の画像が混合した。そして、光線が誤って、マスクで塞いでいた位置を通過したため</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であると考えられます。</a:t>
            </a:r>
            <a:endParaRPr kumimoji="1" lang="ja-JP" altLang="en-US" sz="1000" dirty="0"/>
          </a:p>
        </p:txBody>
      </p:sp>
      <p:sp>
        <p:nvSpPr>
          <p:cNvPr id="4" name="スライド番号プレースホルダー 3">
            <a:extLst>
              <a:ext uri="{FF2B5EF4-FFF2-40B4-BE49-F238E27FC236}">
                <a16:creationId xmlns:a16="http://schemas.microsoft.com/office/drawing/2014/main" id="{E4531F58-8B34-5D5A-29B9-AE67ABE6B5A4}"/>
              </a:ext>
            </a:extLst>
          </p:cNvPr>
          <p:cNvSpPr>
            <a:spLocks noGrp="1"/>
          </p:cNvSpPr>
          <p:nvPr>
            <p:ph type="sldNum" sz="quarter" idx="5"/>
          </p:nvPr>
        </p:nvSpPr>
        <p:spPr/>
        <p:txBody>
          <a:bodyPr/>
          <a:lstStyle/>
          <a:p>
            <a:fld id="{BDE216E2-9A8E-492B-BACE-B7E289E779C8}" type="slidenum">
              <a:rPr kumimoji="1" lang="ja-JP" altLang="en-US" smtClean="0"/>
              <a:t>22</a:t>
            </a:fld>
            <a:endParaRPr kumimoji="1" lang="ja-JP" altLang="en-US"/>
          </a:p>
        </p:txBody>
      </p:sp>
    </p:spTree>
    <p:extLst>
      <p:ext uri="{BB962C8B-B14F-4D97-AF65-F5344CB8AC3E}">
        <p14:creationId xmlns:p14="http://schemas.microsoft.com/office/powerpoint/2010/main" val="748031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AA14B-4F57-E6D8-E899-1482666AF0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EBDDE4-BC8C-44DE-7885-BB9759BAE9B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991825-2857-E9FD-0E34-5E5BF434F0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偽像を完全に除去するために、黒フレームを挿入した４時分割表示を実装する手法を導入します。</a:t>
            </a:r>
          </a:p>
          <a:p>
            <a:endParaRPr kumimoji="1" lang="ja-JP" altLang="en-US" dirty="0"/>
          </a:p>
        </p:txBody>
      </p:sp>
      <p:sp>
        <p:nvSpPr>
          <p:cNvPr id="4" name="スライド番号プレースホルダー 3">
            <a:extLst>
              <a:ext uri="{FF2B5EF4-FFF2-40B4-BE49-F238E27FC236}">
                <a16:creationId xmlns:a16="http://schemas.microsoft.com/office/drawing/2014/main" id="{7A3A157D-5D1F-2537-C789-9C496F496148}"/>
              </a:ext>
            </a:extLst>
          </p:cNvPr>
          <p:cNvSpPr>
            <a:spLocks noGrp="1"/>
          </p:cNvSpPr>
          <p:nvPr>
            <p:ph type="sldNum" sz="quarter" idx="5"/>
          </p:nvPr>
        </p:nvSpPr>
        <p:spPr/>
        <p:txBody>
          <a:bodyPr/>
          <a:lstStyle/>
          <a:p>
            <a:fld id="{BDE216E2-9A8E-492B-BACE-B7E289E779C8}" type="slidenum">
              <a:rPr kumimoji="1" lang="ja-JP" altLang="en-US" smtClean="0"/>
              <a:t>23</a:t>
            </a:fld>
            <a:endParaRPr kumimoji="1" lang="ja-JP" altLang="en-US"/>
          </a:p>
        </p:txBody>
      </p:sp>
    </p:spTree>
    <p:extLst>
      <p:ext uri="{BB962C8B-B14F-4D97-AF65-F5344CB8AC3E}">
        <p14:creationId xmlns:p14="http://schemas.microsoft.com/office/powerpoint/2010/main" val="2468443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7FE16-129A-39C3-B179-3CED2EDE7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107CAC7-E4EE-A67D-AE34-AE3B2F81CE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B3A9B70-7C8D-69BC-795B-8F6B55D296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本手法では、</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時分割表示をした際の各フレーム間に、黒フレームを挿入する</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時分割表示を実装した</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を提案しています</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右のアニメーションのように推移します。完全に遮断する黒フレームを挿入することで、画面がリフレッシュされる前後の画像が混合せず、偽像が抑制されます。</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95904532-740A-A33C-3788-6A27933AA823}"/>
              </a:ext>
            </a:extLst>
          </p:cNvPr>
          <p:cNvSpPr>
            <a:spLocks noGrp="1"/>
          </p:cNvSpPr>
          <p:nvPr>
            <p:ph type="sldNum" sz="quarter" idx="5"/>
          </p:nvPr>
        </p:nvSpPr>
        <p:spPr/>
        <p:txBody>
          <a:bodyPr/>
          <a:lstStyle/>
          <a:p>
            <a:fld id="{BDE216E2-9A8E-492B-BACE-B7E289E779C8}" type="slidenum">
              <a:rPr kumimoji="1" lang="ja-JP" altLang="en-US" smtClean="0"/>
              <a:t>24</a:t>
            </a:fld>
            <a:endParaRPr kumimoji="1" lang="ja-JP" altLang="en-US"/>
          </a:p>
        </p:txBody>
      </p:sp>
    </p:spTree>
    <p:extLst>
      <p:ext uri="{BB962C8B-B14F-4D97-AF65-F5344CB8AC3E}">
        <p14:creationId xmlns:p14="http://schemas.microsoft.com/office/powerpoint/2010/main" val="3204322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CBA2E-079F-9975-D06D-17487FEDAB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9FBA10-D0E1-7FF4-02F0-8A75CCF451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CDE4CCC-D2AD-7B4D-3083-E0C228A700CC}"/>
              </a:ext>
            </a:extLst>
          </p:cNvPr>
          <p:cNvSpPr>
            <a:spLocks noGrp="1"/>
          </p:cNvSpPr>
          <p:nvPr>
            <p:ph type="body" idx="1"/>
          </p:nvPr>
        </p:nvSpPr>
        <p:spPr/>
        <p:txBody>
          <a:bodyPr/>
          <a:lstStyle/>
          <a:p>
            <a:r>
              <a:rPr kumimoji="1" lang="ja-JP" altLang="en-US" dirty="0"/>
              <a:t>以上の提案手法を実現する</a:t>
            </a:r>
            <a:r>
              <a:rPr kumimoji="1" lang="en-US" altLang="ja-JP" dirty="0"/>
              <a:t>,</a:t>
            </a:r>
            <a:r>
              <a:rPr kumimoji="1" lang="ja-JP" altLang="en-US" dirty="0"/>
              <a:t>システムを設計し、これら手法を評価する実験を行いました。</a:t>
            </a:r>
          </a:p>
          <a:p>
            <a:endParaRPr kumimoji="1" lang="ja-JP" altLang="en-US" dirty="0"/>
          </a:p>
        </p:txBody>
      </p:sp>
      <p:sp>
        <p:nvSpPr>
          <p:cNvPr id="4" name="スライド番号プレースホルダー 3">
            <a:extLst>
              <a:ext uri="{FF2B5EF4-FFF2-40B4-BE49-F238E27FC236}">
                <a16:creationId xmlns:a16="http://schemas.microsoft.com/office/drawing/2014/main" id="{EA0CF456-4E3F-CA8E-7CDB-695492D10768}"/>
              </a:ext>
            </a:extLst>
          </p:cNvPr>
          <p:cNvSpPr>
            <a:spLocks noGrp="1"/>
          </p:cNvSpPr>
          <p:nvPr>
            <p:ph type="sldNum" sz="quarter" idx="5"/>
          </p:nvPr>
        </p:nvSpPr>
        <p:spPr/>
        <p:txBody>
          <a:bodyPr/>
          <a:lstStyle/>
          <a:p>
            <a:fld id="{BDE216E2-9A8E-492B-BACE-B7E289E779C8}" type="slidenum">
              <a:rPr kumimoji="1" lang="ja-JP" altLang="en-US" smtClean="0"/>
              <a:t>25</a:t>
            </a:fld>
            <a:endParaRPr kumimoji="1" lang="ja-JP" altLang="en-US"/>
          </a:p>
        </p:txBody>
      </p:sp>
    </p:spTree>
    <p:extLst>
      <p:ext uri="{BB962C8B-B14F-4D97-AF65-F5344CB8AC3E}">
        <p14:creationId xmlns:p14="http://schemas.microsoft.com/office/powerpoint/2010/main" val="3803407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F56AC-BFCB-8F01-8571-932BCE7D86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5C27F9-4CAC-BC2D-A027-52FEF0AA02BA}"/>
              </a:ext>
            </a:extLst>
          </p:cNvPr>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a:extLst>
                  <a:ext uri="{FF2B5EF4-FFF2-40B4-BE49-F238E27FC236}">
                    <a16:creationId xmlns:a16="http://schemas.microsoft.com/office/drawing/2014/main" id="{7D369C09-EDEE-C35D-56F7-303FA8ECF076}"/>
                  </a:ext>
                </a:extLst>
              </p:cNvPr>
              <p:cNvSpPr>
                <a:spLocks noGrp="1"/>
              </p:cNvSpPr>
              <p:nvPr>
                <p:ph type="body" idx="1"/>
              </p:nvPr>
            </p:nvSpPr>
            <p:spPr/>
            <p:txBody>
              <a:bodyPr/>
              <a:lstStyle/>
              <a:p>
                <a:r>
                  <a:rPr kumimoji="1" lang="ja-JP" altLang="en-US" sz="1000" dirty="0"/>
                  <a:t>本研究では</a:t>
                </a:r>
                <a:r>
                  <a:rPr lang="ja-JP" altLang="en-US" sz="1000" dirty="0">
                    <a:latin typeface="+mj-ea"/>
                  </a:rPr>
                  <a:t>時分割表示</a:t>
                </a:r>
                <a:r>
                  <a:rPr lang="ja-JP" altLang="en-US" sz="1000" dirty="0"/>
                  <a:t>を実装した</a:t>
                </a:r>
                <a:r>
                  <a:rPr kumimoji="1" lang="ja-JP" altLang="en-US" sz="1000" dirty="0"/>
                  <a:t>装置を作成しました。画像提示用ディスプレイに</a:t>
                </a:r>
                <a:r>
                  <a:rPr kumimoji="1" lang="en-US" altLang="ja-JP" sz="1000" dirty="0"/>
                  <a:t>IPS</a:t>
                </a:r>
                <a:r>
                  <a:rPr kumimoji="1" lang="ja-JP" altLang="en-US" sz="1000" dirty="0"/>
                  <a:t>液晶パネルを使用しています。マスクは</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モニターから、バックライトを取り外した</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IPS</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液晶パネルを使用しています。</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液晶表面に張ってある偏光板の影響で、直線偏光の方向が</a:t>
                </a:r>
                <a14:m>
                  <m:oMath xmlns:m="http://schemas.openxmlformats.org/officeDocument/2006/math">
                    <m:r>
                      <a:rPr lang="en-US" altLang="ja-JP" sz="1000" i="1" kern="100">
                        <a:effectLst/>
                        <a:latin typeface="Cambria Math" panose="02040503050406030204" pitchFamily="18" charset="0"/>
                        <a:ea typeface="ＭＳ 明朝" panose="02020609040205080304" pitchFamily="17" charset="-128"/>
                        <a:cs typeface="Times New Roman" panose="02020603050405020304" pitchFamily="18" charset="0"/>
                      </a:rPr>
                      <m:t>90°</m:t>
                    </m:r>
                  </m:oMath>
                </a14:m>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回転してい</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ます。そのため</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14:m>
                  <m:oMath xmlns:m="http://schemas.openxmlformats.org/officeDocument/2006/math">
                    <m:r>
                      <a:rPr lang="en-US" altLang="ja-JP" sz="1000" i="1" kern="100">
                        <a:effectLst/>
                        <a:latin typeface="Cambria Math" panose="02040503050406030204" pitchFamily="18" charset="0"/>
                        <a:ea typeface="ＭＳ 明朝" panose="02020609040205080304" pitchFamily="17" charset="-128"/>
                        <a:cs typeface="Times New Roman" panose="02020603050405020304" pitchFamily="18" charset="0"/>
                      </a:rPr>
                      <m:t>45°</m:t>
                    </m:r>
                  </m:oMath>
                </a14:m>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の角度で</a:t>
                </a:r>
                <a14:m>
                  <m:oMath xmlns:m="http://schemas.openxmlformats.org/officeDocument/2006/math">
                    <m:r>
                      <a:rPr lang="en-US" altLang="ja-JP" sz="1000" i="1" kern="100">
                        <a:effectLst/>
                        <a:latin typeface="Cambria Math" panose="02040503050406030204" pitchFamily="18" charset="0"/>
                        <a:ea typeface="ＭＳ 明朝" panose="02020609040205080304" pitchFamily="17" charset="-128"/>
                        <a:cs typeface="Times New Roman" panose="02020603050405020304" pitchFamily="18" charset="0"/>
                      </a:rPr>
                      <m:t>1</m:t>
                    </m:r>
                    <m:r>
                      <m:rPr>
                        <m:lit/>
                      </m:rPr>
                      <a:rPr lang="en-US" altLang="ja-JP" sz="1000" i="1" kern="100">
                        <a:effectLst/>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000" i="1" kern="100">
                        <a:effectLst/>
                        <a:latin typeface="Cambria Math" panose="02040503050406030204" pitchFamily="18" charset="0"/>
                        <a:ea typeface="ＭＳ 明朝" panose="02020609040205080304" pitchFamily="17" charset="-128"/>
                        <a:cs typeface="Times New Roman" panose="02020603050405020304" pitchFamily="18" charset="0"/>
                      </a:rPr>
                      <m:t>2</m:t>
                    </m:r>
                  </m:oMath>
                </a14:m>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波長板を間に挿入することで、偏光方向が</a:t>
                </a:r>
                <a14:m>
                  <m:oMath xmlns:m="http://schemas.openxmlformats.org/officeDocument/2006/math">
                    <m:r>
                      <a:rPr lang="en-US" altLang="ja-JP" sz="1000" i="1" kern="100">
                        <a:effectLst/>
                        <a:latin typeface="Cambria Math" panose="02040503050406030204" pitchFamily="18" charset="0"/>
                        <a:ea typeface="ＭＳ 明朝" panose="02020609040205080304" pitchFamily="17" charset="-128"/>
                        <a:cs typeface="Times New Roman" panose="02020603050405020304" pitchFamily="18" charset="0"/>
                      </a:rPr>
                      <m:t>90°</m:t>
                    </m:r>
                  </m:oMath>
                </a14:m>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回転され、透過光の輝度を維持</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します</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800" dirty="0">
                    <a:ea typeface="游ゴシック"/>
                  </a:rPr>
                  <a:t>要素画像とレンズアレイとの距離は</a:t>
                </a:r>
                <a:r>
                  <a:rPr lang="en-US" altLang="ja-JP" sz="800" dirty="0">
                    <a:ea typeface="游ゴシック"/>
                  </a:rPr>
                  <a:t>95mm</a:t>
                </a:r>
                <a:r>
                  <a:rPr lang="ja-JP" altLang="en-US" sz="800" dirty="0">
                    <a:ea typeface="游ゴシック"/>
                  </a:rPr>
                  <a:t>で設定しています。</a:t>
                </a:r>
                <a:r>
                  <a:rPr kumimoji="1" lang="en-US" altLang="ja-JP" sz="800" kern="1200" dirty="0">
                    <a:solidFill>
                      <a:schemeClr val="tx1"/>
                    </a:solidFill>
                    <a:effectLst/>
                    <a:latin typeface="+mn-lt"/>
                    <a:ea typeface="+mn-ea"/>
                    <a:cs typeface="+mn-cs"/>
                  </a:rPr>
                  <a:t>2</a:t>
                </a:r>
                <a:r>
                  <a:rPr kumimoji="1" lang="ja-JP" altLang="ja-JP" sz="800" kern="1200" dirty="0">
                    <a:solidFill>
                      <a:schemeClr val="tx1"/>
                    </a:solidFill>
                    <a:effectLst/>
                    <a:latin typeface="+mn-lt"/>
                    <a:ea typeface="+mn-ea"/>
                    <a:cs typeface="+mn-cs"/>
                  </a:rPr>
                  <a:t>時分割表示では、要素画像</a:t>
                </a:r>
                <a:r>
                  <a:rPr kumimoji="1" lang="ja-JP" altLang="en-US" sz="800" kern="1200" dirty="0">
                    <a:solidFill>
                      <a:schemeClr val="tx1"/>
                    </a:solidFill>
                    <a:effectLst/>
                    <a:latin typeface="+mn-lt"/>
                    <a:ea typeface="+mn-ea"/>
                    <a:cs typeface="+mn-cs"/>
                  </a:rPr>
                  <a:t>の</a:t>
                </a:r>
                <a:r>
                  <a:rPr kumimoji="1" lang="ja-JP" altLang="ja-JP" sz="800" kern="1200" dirty="0">
                    <a:solidFill>
                      <a:schemeClr val="tx1"/>
                    </a:solidFill>
                    <a:effectLst/>
                    <a:latin typeface="+mn-lt"/>
                    <a:ea typeface="+mn-ea"/>
                    <a:cs typeface="+mn-cs"/>
                  </a:rPr>
                  <a:t>切り替えと</a:t>
                </a:r>
                <a:r>
                  <a:rPr kumimoji="1" lang="ja-JP" altLang="en-US" sz="800" kern="1200" dirty="0">
                    <a:solidFill>
                      <a:schemeClr val="tx1"/>
                    </a:solidFill>
                    <a:effectLst/>
                    <a:latin typeface="+mn-lt"/>
                    <a:ea typeface="+mn-ea"/>
                    <a:cs typeface="+mn-cs"/>
                  </a:rPr>
                  <a:t>、</a:t>
                </a:r>
                <a:r>
                  <a:rPr kumimoji="1" lang="ja-JP" altLang="ja-JP" sz="800" kern="1200" dirty="0">
                    <a:solidFill>
                      <a:schemeClr val="tx1"/>
                    </a:solidFill>
                    <a:effectLst/>
                    <a:latin typeface="+mn-lt"/>
                    <a:ea typeface="+mn-ea"/>
                    <a:cs typeface="+mn-cs"/>
                  </a:rPr>
                  <a:t>マスクの切り替えを同期する必要があ</a:t>
                </a:r>
                <a:r>
                  <a:rPr kumimoji="1" lang="ja-JP" altLang="en-US" sz="800" kern="1200" dirty="0">
                    <a:solidFill>
                      <a:schemeClr val="tx1"/>
                    </a:solidFill>
                    <a:effectLst/>
                    <a:latin typeface="+mn-lt"/>
                    <a:ea typeface="+mn-ea"/>
                    <a:cs typeface="+mn-cs"/>
                  </a:rPr>
                  <a:t>ります</a:t>
                </a:r>
                <a:r>
                  <a:rPr kumimoji="1" lang="ja-JP" altLang="ja-JP" sz="800" kern="1200" dirty="0">
                    <a:solidFill>
                      <a:schemeClr val="tx1"/>
                    </a:solidFill>
                    <a:effectLst/>
                    <a:latin typeface="+mn-lt"/>
                    <a:ea typeface="+mn-ea"/>
                    <a:cs typeface="+mn-cs"/>
                  </a:rPr>
                  <a:t>。これらの同期は、</a:t>
                </a:r>
                <a:r>
                  <a:rPr kumimoji="1" lang="en-US" altLang="ja-JP" sz="800" kern="1200" dirty="0">
                    <a:solidFill>
                      <a:schemeClr val="tx1"/>
                    </a:solidFill>
                    <a:effectLst/>
                    <a:latin typeface="+mn-lt"/>
                    <a:ea typeface="+mn-ea"/>
                    <a:cs typeface="+mn-cs"/>
                  </a:rPr>
                  <a:t>Nvidia Mosaic Technology</a:t>
                </a:r>
                <a:r>
                  <a:rPr kumimoji="1" lang="ja-JP" altLang="ja-JP" sz="800" kern="1200" dirty="0">
                    <a:solidFill>
                      <a:schemeClr val="tx1"/>
                    </a:solidFill>
                    <a:effectLst/>
                    <a:latin typeface="+mn-lt"/>
                    <a:ea typeface="+mn-ea"/>
                    <a:cs typeface="+mn-cs"/>
                  </a:rPr>
                  <a:t>により画像表示用とマスク表示用の２つのディスプレイと</a:t>
                </a:r>
                <a:r>
                  <a:rPr kumimoji="1" lang="en-US" altLang="ja-JP" sz="800" kern="1200" dirty="0">
                    <a:solidFill>
                      <a:schemeClr val="tx1"/>
                    </a:solidFill>
                    <a:effectLst/>
                    <a:latin typeface="+mn-lt"/>
                    <a:ea typeface="+mn-ea"/>
                    <a:cs typeface="+mn-cs"/>
                  </a:rPr>
                  <a:t>1</a:t>
                </a:r>
                <a:r>
                  <a:rPr kumimoji="1" lang="ja-JP" altLang="ja-JP" sz="800" kern="1200" dirty="0">
                    <a:solidFill>
                      <a:schemeClr val="tx1"/>
                    </a:solidFill>
                    <a:effectLst/>
                    <a:latin typeface="+mn-lt"/>
                    <a:ea typeface="+mn-ea"/>
                    <a:cs typeface="+mn-cs"/>
                  </a:rPr>
                  <a:t>つの画面として認識させること</a:t>
                </a:r>
                <a:r>
                  <a:rPr kumimoji="1" lang="ja-JP" altLang="en-US" sz="800" kern="1200" dirty="0">
                    <a:solidFill>
                      <a:schemeClr val="tx1"/>
                    </a:solidFill>
                    <a:effectLst/>
                    <a:latin typeface="+mn-lt"/>
                    <a:ea typeface="+mn-ea"/>
                    <a:cs typeface="+mn-cs"/>
                  </a:rPr>
                  <a:t>で実現しています。</a:t>
                </a:r>
                <a:endParaRPr kumimoji="1" lang="ja-JP" altLang="en-US" sz="1000" dirty="0"/>
              </a:p>
            </p:txBody>
          </p:sp>
        </mc:Choice>
        <mc:Fallback xmlns="">
          <p:sp>
            <p:nvSpPr>
              <p:cNvPr id="3" name="ノート プレースホルダー 2">
                <a:extLst>
                  <a:ext uri="{FF2B5EF4-FFF2-40B4-BE49-F238E27FC236}">
                    <a16:creationId xmlns:a16="http://schemas.microsoft.com/office/drawing/2014/main" id="{7D369C09-EDEE-C35D-56F7-303FA8ECF076}"/>
                  </a:ext>
                </a:extLst>
              </p:cNvPr>
              <p:cNvSpPr>
                <a:spLocks noGrp="1"/>
              </p:cNvSpPr>
              <p:nvPr>
                <p:ph type="body" idx="1"/>
              </p:nvPr>
            </p:nvSpPr>
            <p:spPr/>
            <p:txBody>
              <a:bodyPr/>
              <a:lstStyle/>
              <a:p>
                <a:r>
                  <a:rPr kumimoji="1" lang="ja-JP" altLang="en-US" sz="1000"/>
                  <a:t>本研究では</a:t>
                </a:r>
                <a:r>
                  <a:rPr lang="ja-JP" altLang="en-US" sz="1000">
                    <a:latin typeface="+mj-ea"/>
                  </a:rPr>
                  <a:t>時分割表示</a:t>
                </a:r>
                <a:r>
                  <a:rPr lang="ja-JP" altLang="en-US" sz="1000"/>
                  <a:t>を実装した</a:t>
                </a:r>
                <a:r>
                  <a:rPr kumimoji="1" lang="ja-JP" altLang="en-US" sz="1000"/>
                  <a:t>装置を作成しました。装置構成の詳細については、時間の都合上割愛します。本研究では、同期したディスプレイのリフレッシュレートは</a:t>
                </a:r>
                <a:r>
                  <a:rPr kumimoji="1" lang="en-US" altLang="ja-JP" sz="1000"/>
                  <a:t>120Hz</a:t>
                </a:r>
                <a:r>
                  <a:rPr kumimoji="1" lang="ja-JP" altLang="en-US" sz="1000"/>
                  <a:t>で設定しています。</a:t>
                </a:r>
                <a:endParaRPr kumimoji="1" lang="en-US" altLang="ja-JP" sz="1000"/>
              </a:p>
              <a:p>
                <a:endParaRPr kumimoji="1" lang="en-US" altLang="ja-JP" sz="1000"/>
              </a:p>
              <a:p>
                <a:r>
                  <a:rPr kumimoji="1" lang="en-US" altLang="ja-JP" sz="1000"/>
                  <a:t>(</a:t>
                </a:r>
                <a:r>
                  <a:rPr kumimoji="1" lang="ja-JP" altLang="en-US" sz="1000"/>
                  <a:t>本研究では</a:t>
                </a:r>
                <a:r>
                  <a:rPr lang="ja-JP" altLang="en-US" sz="1000">
                    <a:latin typeface="+mj-ea"/>
                  </a:rPr>
                  <a:t>時分割表示</a:t>
                </a:r>
                <a:r>
                  <a:rPr lang="ja-JP" altLang="en-US" sz="1000"/>
                  <a:t>を実装した</a:t>
                </a:r>
                <a:r>
                  <a:rPr kumimoji="1" lang="ja-JP" altLang="en-US" sz="1000"/>
                  <a:t>装置を作成しました。画像提示用ディスプレイに</a:t>
                </a:r>
                <a:r>
                  <a:rPr kumimoji="1" lang="en-US" altLang="ja-JP" sz="1000"/>
                  <a:t>IPS</a:t>
                </a:r>
                <a:r>
                  <a:rPr kumimoji="1" lang="ja-JP" altLang="en-US" sz="1000"/>
                  <a:t>液晶パネルを使用しています。マスクは</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モニターから、バックライトを取り外した</a:t>
                </a:r>
                <a:r>
                  <a:rPr lang="en-US" altLang="ja-JP" sz="1000" kern="100">
                    <a:effectLst/>
                    <a:latin typeface="Century" panose="02040604050505020304" pitchFamily="18" charset="0"/>
                    <a:ea typeface="ＭＳ 明朝" panose="02020609040205080304" pitchFamily="17" charset="-128"/>
                    <a:cs typeface="Times New Roman" panose="02020603050405020304" pitchFamily="18" charset="0"/>
                  </a:rPr>
                  <a:t>IPS</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液晶パネルを使用しています。</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液晶表面に張ってある偏光板の影響で、直線偏光の方向が</a:t>
                </a:r>
                <a:r>
                  <a:rPr lang="en-US" altLang="ja-JP" sz="1000" i="0" kern="100">
                    <a:effectLst/>
                    <a:latin typeface="Cambria Math" panose="02040503050406030204" pitchFamily="18" charset="0"/>
                    <a:ea typeface="ＭＳ 明朝" panose="02020609040205080304" pitchFamily="17" charset="-128"/>
                    <a:cs typeface="Times New Roman" panose="02020603050405020304" pitchFamily="18" charset="0"/>
                  </a:rPr>
                  <a:t>90°</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回転してい</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ます。そのため</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000" i="0" kern="100">
                    <a:effectLst/>
                    <a:latin typeface="Cambria Math" panose="02040503050406030204" pitchFamily="18" charset="0"/>
                    <a:ea typeface="ＭＳ 明朝" panose="02020609040205080304" pitchFamily="17" charset="-128"/>
                    <a:cs typeface="Times New Roman" panose="02020603050405020304" pitchFamily="18" charset="0"/>
                  </a:rPr>
                  <a:t>45°</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の角度で</a:t>
                </a:r>
                <a:r>
                  <a:rPr lang="en-US" altLang="ja-JP" sz="1000" i="0" kern="100">
                    <a:effectLst/>
                    <a:latin typeface="Cambria Math" panose="02040503050406030204" pitchFamily="18" charset="0"/>
                    <a:ea typeface="ＭＳ 明朝" panose="02020609040205080304" pitchFamily="17" charset="-128"/>
                    <a:cs typeface="Times New Roman" panose="02020603050405020304" pitchFamily="18" charset="0"/>
                  </a:rPr>
                  <a:t>1\/2</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波長板を間に挿入することで、偏光方向が</a:t>
                </a:r>
                <a:r>
                  <a:rPr lang="en-US" altLang="ja-JP" sz="1000" i="0" kern="100">
                    <a:effectLst/>
                    <a:latin typeface="Cambria Math" panose="02040503050406030204" pitchFamily="18" charset="0"/>
                    <a:ea typeface="ＭＳ 明朝" panose="02020609040205080304" pitchFamily="17" charset="-128"/>
                    <a:cs typeface="Times New Roman" panose="02020603050405020304" pitchFamily="18" charset="0"/>
                  </a:rPr>
                  <a:t>90°</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回転され、透過光の輝度を維持</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します</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800">
                    <a:ea typeface="游ゴシック"/>
                  </a:rPr>
                  <a:t>要素画像とレンズアレイとの距離は</a:t>
                </a:r>
                <a:r>
                  <a:rPr lang="en-US" altLang="ja-JP" sz="800">
                    <a:ea typeface="游ゴシック"/>
                  </a:rPr>
                  <a:t>95mm</a:t>
                </a:r>
                <a:r>
                  <a:rPr lang="ja-JP" altLang="en-US" sz="800">
                    <a:ea typeface="游ゴシック"/>
                  </a:rPr>
                  <a:t>で設定しています。</a:t>
                </a:r>
                <a:r>
                  <a:rPr kumimoji="1" lang="en-US" altLang="ja-JP" sz="800" kern="1200">
                    <a:solidFill>
                      <a:schemeClr val="tx1"/>
                    </a:solidFill>
                    <a:effectLst/>
                    <a:latin typeface="+mn-lt"/>
                    <a:ea typeface="+mn-ea"/>
                    <a:cs typeface="+mn-cs"/>
                  </a:rPr>
                  <a:t>2</a:t>
                </a:r>
                <a:r>
                  <a:rPr kumimoji="1" lang="ja-JP" altLang="ja-JP" sz="800" kern="1200">
                    <a:solidFill>
                      <a:schemeClr val="tx1"/>
                    </a:solidFill>
                    <a:effectLst/>
                    <a:latin typeface="+mn-lt"/>
                    <a:ea typeface="+mn-ea"/>
                    <a:cs typeface="+mn-cs"/>
                  </a:rPr>
                  <a:t>時分割表示では、要素画像</a:t>
                </a:r>
                <a:r>
                  <a:rPr kumimoji="1" lang="ja-JP" altLang="en-US" sz="800" kern="1200">
                    <a:solidFill>
                      <a:schemeClr val="tx1"/>
                    </a:solidFill>
                    <a:effectLst/>
                    <a:latin typeface="+mn-lt"/>
                    <a:ea typeface="+mn-ea"/>
                    <a:cs typeface="+mn-cs"/>
                  </a:rPr>
                  <a:t>の</a:t>
                </a:r>
                <a:r>
                  <a:rPr kumimoji="1" lang="ja-JP" altLang="ja-JP" sz="800" kern="1200">
                    <a:solidFill>
                      <a:schemeClr val="tx1"/>
                    </a:solidFill>
                    <a:effectLst/>
                    <a:latin typeface="+mn-lt"/>
                    <a:ea typeface="+mn-ea"/>
                    <a:cs typeface="+mn-cs"/>
                  </a:rPr>
                  <a:t>切り替えと</a:t>
                </a:r>
                <a:r>
                  <a:rPr kumimoji="1" lang="ja-JP" altLang="en-US" sz="800" kern="1200">
                    <a:solidFill>
                      <a:schemeClr val="tx1"/>
                    </a:solidFill>
                    <a:effectLst/>
                    <a:latin typeface="+mn-lt"/>
                    <a:ea typeface="+mn-ea"/>
                    <a:cs typeface="+mn-cs"/>
                  </a:rPr>
                  <a:t>、</a:t>
                </a:r>
                <a:r>
                  <a:rPr kumimoji="1" lang="ja-JP" altLang="ja-JP" sz="800" kern="1200">
                    <a:solidFill>
                      <a:schemeClr val="tx1"/>
                    </a:solidFill>
                    <a:effectLst/>
                    <a:latin typeface="+mn-lt"/>
                    <a:ea typeface="+mn-ea"/>
                    <a:cs typeface="+mn-cs"/>
                  </a:rPr>
                  <a:t>マスクの切り替えを同期する必要があ</a:t>
                </a:r>
                <a:r>
                  <a:rPr kumimoji="1" lang="ja-JP" altLang="en-US" sz="800" kern="1200">
                    <a:solidFill>
                      <a:schemeClr val="tx1"/>
                    </a:solidFill>
                    <a:effectLst/>
                    <a:latin typeface="+mn-lt"/>
                    <a:ea typeface="+mn-ea"/>
                    <a:cs typeface="+mn-cs"/>
                  </a:rPr>
                  <a:t>ります</a:t>
                </a:r>
                <a:r>
                  <a:rPr kumimoji="1" lang="ja-JP" altLang="ja-JP" sz="800" kern="1200">
                    <a:solidFill>
                      <a:schemeClr val="tx1"/>
                    </a:solidFill>
                    <a:effectLst/>
                    <a:latin typeface="+mn-lt"/>
                    <a:ea typeface="+mn-ea"/>
                    <a:cs typeface="+mn-cs"/>
                  </a:rPr>
                  <a:t>。これらの同期は、</a:t>
                </a:r>
                <a:r>
                  <a:rPr kumimoji="1" lang="en-US" altLang="ja-JP" sz="800" kern="1200">
                    <a:solidFill>
                      <a:schemeClr val="tx1"/>
                    </a:solidFill>
                    <a:effectLst/>
                    <a:latin typeface="+mn-lt"/>
                    <a:ea typeface="+mn-ea"/>
                    <a:cs typeface="+mn-cs"/>
                  </a:rPr>
                  <a:t>Nvidia Mosaic Technology</a:t>
                </a:r>
                <a:r>
                  <a:rPr kumimoji="1" lang="ja-JP" altLang="ja-JP" sz="800" kern="1200">
                    <a:solidFill>
                      <a:schemeClr val="tx1"/>
                    </a:solidFill>
                    <a:effectLst/>
                    <a:latin typeface="+mn-lt"/>
                    <a:ea typeface="+mn-ea"/>
                    <a:cs typeface="+mn-cs"/>
                  </a:rPr>
                  <a:t>により画像表示用とマスク表示用の２つのディスプレイと</a:t>
                </a:r>
                <a:r>
                  <a:rPr kumimoji="1" lang="en-US" altLang="ja-JP" sz="800" kern="1200">
                    <a:solidFill>
                      <a:schemeClr val="tx1"/>
                    </a:solidFill>
                    <a:effectLst/>
                    <a:latin typeface="+mn-lt"/>
                    <a:ea typeface="+mn-ea"/>
                    <a:cs typeface="+mn-cs"/>
                  </a:rPr>
                  <a:t>1</a:t>
                </a:r>
                <a:r>
                  <a:rPr kumimoji="1" lang="ja-JP" altLang="ja-JP" sz="800" kern="1200">
                    <a:solidFill>
                      <a:schemeClr val="tx1"/>
                    </a:solidFill>
                    <a:effectLst/>
                    <a:latin typeface="+mn-lt"/>
                    <a:ea typeface="+mn-ea"/>
                    <a:cs typeface="+mn-cs"/>
                  </a:rPr>
                  <a:t>つの画面として認識させること</a:t>
                </a:r>
                <a:r>
                  <a:rPr kumimoji="1" lang="ja-JP" altLang="en-US" sz="800" kern="1200">
                    <a:solidFill>
                      <a:schemeClr val="tx1"/>
                    </a:solidFill>
                    <a:effectLst/>
                    <a:latin typeface="+mn-lt"/>
                    <a:ea typeface="+mn-ea"/>
                    <a:cs typeface="+mn-cs"/>
                  </a:rPr>
                  <a:t>で実現しています。</a:t>
                </a:r>
                <a:r>
                  <a:rPr kumimoji="1" lang="en-US" altLang="ja-JP" sz="800" kern="1200">
                    <a:solidFill>
                      <a:schemeClr val="tx1"/>
                    </a:solidFill>
                    <a:effectLst/>
                    <a:latin typeface="+mn-lt"/>
                    <a:ea typeface="+mn-ea"/>
                    <a:cs typeface="+mn-cs"/>
                  </a:rPr>
                  <a:t>)</a:t>
                </a:r>
                <a:endParaRPr kumimoji="1" lang="ja-JP" altLang="en-US" sz="1000"/>
              </a:p>
            </p:txBody>
          </p:sp>
        </mc:Fallback>
      </mc:AlternateContent>
      <p:sp>
        <p:nvSpPr>
          <p:cNvPr id="4" name="スライド番号プレースホルダー 3">
            <a:extLst>
              <a:ext uri="{FF2B5EF4-FFF2-40B4-BE49-F238E27FC236}">
                <a16:creationId xmlns:a16="http://schemas.microsoft.com/office/drawing/2014/main" id="{1DB1CEA7-2E47-4401-3FFA-2177AD90A810}"/>
              </a:ext>
            </a:extLst>
          </p:cNvPr>
          <p:cNvSpPr>
            <a:spLocks noGrp="1"/>
          </p:cNvSpPr>
          <p:nvPr>
            <p:ph type="sldNum" sz="quarter" idx="5"/>
          </p:nvPr>
        </p:nvSpPr>
        <p:spPr/>
        <p:txBody>
          <a:bodyPr/>
          <a:lstStyle/>
          <a:p>
            <a:fld id="{BDE216E2-9A8E-492B-BACE-B7E289E779C8}" type="slidenum">
              <a:rPr kumimoji="1" lang="ja-JP" altLang="en-US" smtClean="0"/>
              <a:t>26</a:t>
            </a:fld>
            <a:endParaRPr kumimoji="1" lang="ja-JP" altLang="en-US"/>
          </a:p>
        </p:txBody>
      </p:sp>
    </p:spTree>
    <p:extLst>
      <p:ext uri="{BB962C8B-B14F-4D97-AF65-F5344CB8AC3E}">
        <p14:creationId xmlns:p14="http://schemas.microsoft.com/office/powerpoint/2010/main" val="345928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C873A-E695-EF13-9C75-9DAE3D22E3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9784B11-A15D-3220-AE03-99400C7363E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52A1CBF-C94E-4E4A-EC19-FF2BE8406457}"/>
              </a:ext>
            </a:extLst>
          </p:cNvPr>
          <p:cNvSpPr>
            <a:spLocks noGrp="1"/>
          </p:cNvSpPr>
          <p:nvPr>
            <p:ph type="body" idx="1"/>
          </p:nvPr>
        </p:nvSpPr>
        <p:spPr/>
        <p:txBody>
          <a:bodyPr/>
          <a:lstStyle/>
          <a:p>
            <a:r>
              <a:rPr kumimoji="1" lang="ja-JP" altLang="en-US" sz="1000" dirty="0"/>
              <a:t>作成した装置はこちらです。この装置では、ディスプレイとマスクとの距離を調節することができます。マスクを完全に透過させることで、時分割表示を実装していない</a:t>
            </a:r>
            <a:r>
              <a:rPr kumimoji="1" lang="en-US" altLang="ja-JP" sz="1000" dirty="0"/>
              <a:t>CII</a:t>
            </a:r>
            <a:r>
              <a:rPr kumimoji="1" lang="ja-JP" altLang="en-US" sz="1000" dirty="0"/>
              <a:t>を実現することができます。</a:t>
            </a:r>
          </a:p>
        </p:txBody>
      </p:sp>
      <p:sp>
        <p:nvSpPr>
          <p:cNvPr id="4" name="スライド番号プレースホルダー 3">
            <a:extLst>
              <a:ext uri="{FF2B5EF4-FFF2-40B4-BE49-F238E27FC236}">
                <a16:creationId xmlns:a16="http://schemas.microsoft.com/office/drawing/2014/main" id="{19DC325C-6306-33AE-0847-A8BE60210425}"/>
              </a:ext>
            </a:extLst>
          </p:cNvPr>
          <p:cNvSpPr>
            <a:spLocks noGrp="1"/>
          </p:cNvSpPr>
          <p:nvPr>
            <p:ph type="sldNum" sz="quarter" idx="5"/>
          </p:nvPr>
        </p:nvSpPr>
        <p:spPr/>
        <p:txBody>
          <a:bodyPr/>
          <a:lstStyle/>
          <a:p>
            <a:fld id="{BDE216E2-9A8E-492B-BACE-B7E289E779C8}" type="slidenum">
              <a:rPr kumimoji="1" lang="ja-JP" altLang="en-US" smtClean="0"/>
              <a:t>27</a:t>
            </a:fld>
            <a:endParaRPr kumimoji="1" lang="ja-JP" altLang="en-US"/>
          </a:p>
        </p:txBody>
      </p:sp>
    </p:spTree>
    <p:extLst>
      <p:ext uri="{BB962C8B-B14F-4D97-AF65-F5344CB8AC3E}">
        <p14:creationId xmlns:p14="http://schemas.microsoft.com/office/powerpoint/2010/main" val="4231779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2092C-DCF4-A78D-8300-DA74019EF0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404F34C-E3BE-1FE4-CE6B-BEE602BABE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F003AE-46AB-DE2F-6B38-80B2DC4D235D}"/>
              </a:ext>
            </a:extLst>
          </p:cNvPr>
          <p:cNvSpPr>
            <a:spLocks noGrp="1"/>
          </p:cNvSpPr>
          <p:nvPr>
            <p:ph type="body" idx="1"/>
          </p:nvPr>
        </p:nvSpPr>
        <p:spPr/>
        <p:txBody>
          <a:bodyPr/>
          <a:lstStyle/>
          <a:p>
            <a:r>
              <a:rPr lang="ja-JP" altLang="en-US" sz="1000">
                <a:ea typeface="游ゴシック"/>
              </a:rPr>
              <a:t>本研究では、横幅の広いティーポットを使用し、</a:t>
            </a:r>
            <a:r>
              <a:rPr lang="en-US" altLang="ja-JP" sz="1000">
                <a:ea typeface="游ゴシック"/>
              </a:rPr>
              <a:t>CII</a:t>
            </a:r>
            <a:r>
              <a:rPr lang="ja-JP" altLang="en-US" sz="1000">
                <a:ea typeface="游ゴシック"/>
              </a:rPr>
              <a:t>の各手法を用いて、虚像による立体像を提示しました。その際、生じた偽像の抑制具合を比較しました。</a:t>
            </a:r>
            <a:endParaRPr kumimoji="1" lang="ja-JP" altLang="en-US" sz="1000"/>
          </a:p>
        </p:txBody>
      </p:sp>
      <p:sp>
        <p:nvSpPr>
          <p:cNvPr id="4" name="スライド番号プレースホルダー 3">
            <a:extLst>
              <a:ext uri="{FF2B5EF4-FFF2-40B4-BE49-F238E27FC236}">
                <a16:creationId xmlns:a16="http://schemas.microsoft.com/office/drawing/2014/main" id="{43E925CA-E9CC-6980-5F91-4D6848CA73F4}"/>
              </a:ext>
            </a:extLst>
          </p:cNvPr>
          <p:cNvSpPr>
            <a:spLocks noGrp="1"/>
          </p:cNvSpPr>
          <p:nvPr>
            <p:ph type="sldNum" sz="quarter" idx="5"/>
          </p:nvPr>
        </p:nvSpPr>
        <p:spPr/>
        <p:txBody>
          <a:bodyPr/>
          <a:lstStyle/>
          <a:p>
            <a:fld id="{BDE216E2-9A8E-492B-BACE-B7E289E779C8}" type="slidenum">
              <a:rPr kumimoji="1" lang="ja-JP" altLang="en-US" smtClean="0"/>
              <a:t>28</a:t>
            </a:fld>
            <a:endParaRPr kumimoji="1" lang="ja-JP" altLang="en-US"/>
          </a:p>
        </p:txBody>
      </p:sp>
    </p:spTree>
    <p:extLst>
      <p:ext uri="{BB962C8B-B14F-4D97-AF65-F5344CB8AC3E}">
        <p14:creationId xmlns:p14="http://schemas.microsoft.com/office/powerpoint/2010/main" val="2795680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460ED-4C12-EC01-FED4-1349BEDCCA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8B48EA-F420-04DF-5936-378C5DB8EA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67BD44-5DE4-91F6-0724-89165DE837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各手法を用いて、虚像による立体像を提示しました。こちらが、</a:t>
            </a:r>
            <a:r>
              <a:rPr kumimoji="1"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時分割表示を実装していない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で提示した立体像を、撮影したものです。時分割表示を実装していない場合</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、正しい立体像の隣に生じた偽像</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の</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一部が</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重なり合わさるように観察され</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ます</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kumimoji="1" lang="ja-JP" altLang="en-US" sz="1000" dirty="0"/>
          </a:p>
        </p:txBody>
      </p:sp>
      <p:sp>
        <p:nvSpPr>
          <p:cNvPr id="4" name="スライド番号プレースホルダー 3">
            <a:extLst>
              <a:ext uri="{FF2B5EF4-FFF2-40B4-BE49-F238E27FC236}">
                <a16:creationId xmlns:a16="http://schemas.microsoft.com/office/drawing/2014/main" id="{A91CA317-8E8B-143F-8769-DB4B85434C5E}"/>
              </a:ext>
            </a:extLst>
          </p:cNvPr>
          <p:cNvSpPr>
            <a:spLocks noGrp="1"/>
          </p:cNvSpPr>
          <p:nvPr>
            <p:ph type="sldNum" sz="quarter" idx="5"/>
          </p:nvPr>
        </p:nvSpPr>
        <p:spPr/>
        <p:txBody>
          <a:bodyPr/>
          <a:lstStyle/>
          <a:p>
            <a:fld id="{BDE216E2-9A8E-492B-BACE-B7E289E779C8}" type="slidenum">
              <a:rPr kumimoji="1" lang="ja-JP" altLang="en-US" smtClean="0"/>
              <a:t>29</a:t>
            </a:fld>
            <a:endParaRPr kumimoji="1" lang="ja-JP" altLang="en-US"/>
          </a:p>
        </p:txBody>
      </p:sp>
    </p:spTree>
    <p:extLst>
      <p:ext uri="{BB962C8B-B14F-4D97-AF65-F5344CB8AC3E}">
        <p14:creationId xmlns:p14="http://schemas.microsoft.com/office/powerpoint/2010/main" val="525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6A40B-5E27-AE5B-CEBA-426942CAAF5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576C8E-A42E-5ABD-8397-3448922A53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B949345-3BA2-F8FE-0773-068C1CD153D9}"/>
              </a:ext>
            </a:extLst>
          </p:cNvPr>
          <p:cNvSpPr>
            <a:spLocks noGrp="1"/>
          </p:cNvSpPr>
          <p:nvPr>
            <p:ph type="body" idx="1"/>
          </p:nvPr>
        </p:nvSpPr>
        <p:spPr/>
        <p:txBody>
          <a:bodyPr/>
          <a:lstStyle/>
          <a:p>
            <a:r>
              <a:rPr kumimoji="1" lang="ja-JP" altLang="en-US" dirty="0"/>
              <a:t>はじめに、粗インテグラル表示についてです。</a:t>
            </a:r>
          </a:p>
          <a:p>
            <a:endParaRPr kumimoji="1" lang="ja-JP" altLang="en-US" dirty="0"/>
          </a:p>
        </p:txBody>
      </p:sp>
      <p:sp>
        <p:nvSpPr>
          <p:cNvPr id="4" name="スライド番号プレースホルダー 3">
            <a:extLst>
              <a:ext uri="{FF2B5EF4-FFF2-40B4-BE49-F238E27FC236}">
                <a16:creationId xmlns:a16="http://schemas.microsoft.com/office/drawing/2014/main" id="{9C249FA0-B346-9E8E-D4FA-8D541EFB0E71}"/>
              </a:ext>
            </a:extLst>
          </p:cNvPr>
          <p:cNvSpPr>
            <a:spLocks noGrp="1"/>
          </p:cNvSpPr>
          <p:nvPr>
            <p:ph type="sldNum" sz="quarter" idx="5"/>
          </p:nvPr>
        </p:nvSpPr>
        <p:spPr/>
        <p:txBody>
          <a:bodyPr/>
          <a:lstStyle/>
          <a:p>
            <a:fld id="{BDE216E2-9A8E-492B-BACE-B7E289E779C8}" type="slidenum">
              <a:rPr kumimoji="1" lang="ja-JP" altLang="en-US" smtClean="0"/>
              <a:t>3</a:t>
            </a:fld>
            <a:endParaRPr kumimoji="1" lang="ja-JP" altLang="en-US"/>
          </a:p>
        </p:txBody>
      </p:sp>
    </p:spTree>
    <p:extLst>
      <p:ext uri="{BB962C8B-B14F-4D97-AF65-F5344CB8AC3E}">
        <p14:creationId xmlns:p14="http://schemas.microsoft.com/office/powerpoint/2010/main" val="1743030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5365-DD14-1D20-77C0-25B6857047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1EA28-B697-BF19-04D1-B81B10388C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62F1DA-AB75-EA74-8F41-BF11AC09D7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こちらが、</a:t>
            </a:r>
            <a:r>
              <a:rPr kumimoji="1" lang="en-US" altLang="ja-JP" sz="1000" dirty="0"/>
              <a:t>2</a:t>
            </a:r>
            <a:r>
              <a:rPr kumimoji="1"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時分割表示を実装した</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で提示した立体像を、撮影した画像です。</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時分割表示を実装した場合、隣に生じていた偽像は抑制され</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ますが</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、完全に除去されるには至ってい</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ません</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kumimoji="1" lang="ja-JP" altLang="en-US" sz="1000" dirty="0"/>
          </a:p>
        </p:txBody>
      </p:sp>
      <p:sp>
        <p:nvSpPr>
          <p:cNvPr id="4" name="スライド番号プレースホルダー 3">
            <a:extLst>
              <a:ext uri="{FF2B5EF4-FFF2-40B4-BE49-F238E27FC236}">
                <a16:creationId xmlns:a16="http://schemas.microsoft.com/office/drawing/2014/main" id="{8E6F6F80-A103-EA10-01F8-97D9ED5A118C}"/>
              </a:ext>
            </a:extLst>
          </p:cNvPr>
          <p:cNvSpPr>
            <a:spLocks noGrp="1"/>
          </p:cNvSpPr>
          <p:nvPr>
            <p:ph type="sldNum" sz="quarter" idx="5"/>
          </p:nvPr>
        </p:nvSpPr>
        <p:spPr/>
        <p:txBody>
          <a:bodyPr/>
          <a:lstStyle/>
          <a:p>
            <a:fld id="{BDE216E2-9A8E-492B-BACE-B7E289E779C8}" type="slidenum">
              <a:rPr kumimoji="1" lang="ja-JP" altLang="en-US" smtClean="0"/>
              <a:t>30</a:t>
            </a:fld>
            <a:endParaRPr kumimoji="1" lang="ja-JP" altLang="en-US"/>
          </a:p>
        </p:txBody>
      </p:sp>
    </p:spTree>
    <p:extLst>
      <p:ext uri="{BB962C8B-B14F-4D97-AF65-F5344CB8AC3E}">
        <p14:creationId xmlns:p14="http://schemas.microsoft.com/office/powerpoint/2010/main" val="544766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ECD1E-781B-74B4-FEC3-459868D31F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69BA5E-5D8D-9536-D13E-ED66A0C9EF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4E87325-4CDA-4E9B-7015-33242D7EA9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こちらが、黒フレームを挿入した、</a:t>
            </a:r>
            <a:r>
              <a:rPr kumimoji="1" lang="en-US" altLang="ja-JP" sz="1000" dirty="0"/>
              <a:t>4</a:t>
            </a:r>
            <a:r>
              <a:rPr kumimoji="1"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時分割表示を実装した</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で提示した立体像を、撮影した画像です。</a:t>
            </a:r>
            <a:r>
              <a:rPr kumimoji="1" lang="ja-JP" altLang="en-US" sz="1000" dirty="0"/>
              <a:t>黒フレームを挿入することで、</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偽像がほとんど見えない程度にまで抑制されていること</a:t>
            </a:r>
            <a:r>
              <a:rPr lang="ja-JP" altLang="en-US" sz="1000" kern="100" dirty="0">
                <a:effectLst/>
                <a:latin typeface="Century" panose="02040604050505020304" pitchFamily="18" charset="0"/>
                <a:ea typeface="ＭＳ 明朝" panose="02020609040205080304" pitchFamily="17" charset="-128"/>
                <a:cs typeface="Times New Roman" panose="02020603050405020304" pitchFamily="18" charset="0"/>
              </a:rPr>
              <a:t>が観察されます。</a:t>
            </a:r>
            <a:endParaRPr kumimoji="1" lang="ja-JP" altLang="en-US" sz="1000" dirty="0"/>
          </a:p>
        </p:txBody>
      </p:sp>
      <p:sp>
        <p:nvSpPr>
          <p:cNvPr id="4" name="スライド番号プレースホルダー 3">
            <a:extLst>
              <a:ext uri="{FF2B5EF4-FFF2-40B4-BE49-F238E27FC236}">
                <a16:creationId xmlns:a16="http://schemas.microsoft.com/office/drawing/2014/main" id="{F59253C2-3401-8A6F-3258-0A6D2F39E197}"/>
              </a:ext>
            </a:extLst>
          </p:cNvPr>
          <p:cNvSpPr>
            <a:spLocks noGrp="1"/>
          </p:cNvSpPr>
          <p:nvPr>
            <p:ph type="sldNum" sz="quarter" idx="5"/>
          </p:nvPr>
        </p:nvSpPr>
        <p:spPr/>
        <p:txBody>
          <a:bodyPr/>
          <a:lstStyle/>
          <a:p>
            <a:fld id="{BDE216E2-9A8E-492B-BACE-B7E289E779C8}" type="slidenum">
              <a:rPr kumimoji="1" lang="ja-JP" altLang="en-US" smtClean="0"/>
              <a:t>31</a:t>
            </a:fld>
            <a:endParaRPr kumimoji="1" lang="ja-JP" altLang="en-US"/>
          </a:p>
        </p:txBody>
      </p:sp>
    </p:spTree>
    <p:extLst>
      <p:ext uri="{BB962C8B-B14F-4D97-AF65-F5344CB8AC3E}">
        <p14:creationId xmlns:p14="http://schemas.microsoft.com/office/powerpoint/2010/main" val="1414476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0CE06-D96E-EE03-FCC5-4925EFB481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E69F409-4065-4D6B-735C-A1D8985E18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4D9B7E-4C20-B7E8-328F-FD4822BB4627}"/>
              </a:ext>
            </a:extLst>
          </p:cNvPr>
          <p:cNvSpPr>
            <a:spLocks noGrp="1"/>
          </p:cNvSpPr>
          <p:nvPr>
            <p:ph type="body" idx="1"/>
          </p:nvPr>
        </p:nvSpPr>
        <p:spPr/>
        <p:txBody>
          <a:bodyPr/>
          <a:lstStyle/>
          <a:p>
            <a:r>
              <a:rPr kumimoji="1" lang="ja-JP" altLang="en-US" sz="1000" dirty="0"/>
              <a:t>先ほど、個別に表示した画像を並べて比較しています。従来方式の</a:t>
            </a:r>
            <a:r>
              <a:rPr kumimoji="1" lang="en-US" altLang="ja-JP" sz="1000" dirty="0"/>
              <a:t>CII</a:t>
            </a:r>
            <a:r>
              <a:rPr kumimoji="1" lang="ja-JP" altLang="en-US" sz="1000" dirty="0"/>
              <a:t>と比べて、</a:t>
            </a:r>
            <a:r>
              <a:rPr kumimoji="1" lang="en-US" altLang="ja-JP" sz="1000" dirty="0"/>
              <a:t>2</a:t>
            </a:r>
            <a:r>
              <a:rPr kumimoji="1" lang="ja-JP" altLang="en-US" sz="1000" dirty="0"/>
              <a:t>時分割表示、黒フレームを挿入した時分割表示を実装するに連れて、偽像の抑制具合が向上していることがわかります。</a:t>
            </a:r>
          </a:p>
        </p:txBody>
      </p:sp>
      <p:sp>
        <p:nvSpPr>
          <p:cNvPr id="4" name="スライド番号プレースホルダー 3">
            <a:extLst>
              <a:ext uri="{FF2B5EF4-FFF2-40B4-BE49-F238E27FC236}">
                <a16:creationId xmlns:a16="http://schemas.microsoft.com/office/drawing/2014/main" id="{DBB37C1B-7223-CC60-7D5E-B4B511F13551}"/>
              </a:ext>
            </a:extLst>
          </p:cNvPr>
          <p:cNvSpPr>
            <a:spLocks noGrp="1"/>
          </p:cNvSpPr>
          <p:nvPr>
            <p:ph type="sldNum" sz="quarter" idx="5"/>
          </p:nvPr>
        </p:nvSpPr>
        <p:spPr/>
        <p:txBody>
          <a:bodyPr/>
          <a:lstStyle/>
          <a:p>
            <a:fld id="{BDE216E2-9A8E-492B-BACE-B7E289E779C8}" type="slidenum">
              <a:rPr kumimoji="1" lang="ja-JP" altLang="en-US" smtClean="0"/>
              <a:t>32</a:t>
            </a:fld>
            <a:endParaRPr kumimoji="1" lang="ja-JP" altLang="en-US"/>
          </a:p>
        </p:txBody>
      </p:sp>
    </p:spTree>
    <p:extLst>
      <p:ext uri="{BB962C8B-B14F-4D97-AF65-F5344CB8AC3E}">
        <p14:creationId xmlns:p14="http://schemas.microsoft.com/office/powerpoint/2010/main" val="3252196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3DF8B-1898-042C-49D9-5A9829B0F2E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8375C4-A634-65DD-4EA8-CD0A9ECBEC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5AFDE2-FA48-9F76-B6C3-50EFF1DAB3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a:t>水平方向に視点を移動した場合、偽像の抑制具合の差は、顕著に感じ取れます。人間が画面のちらつきを感じずに観察できる下限は、</a:t>
            </a:r>
            <a:r>
              <a:rPr kumimoji="1" lang="en-US" altLang="ja-JP" sz="1000"/>
              <a:t>60Hz</a:t>
            </a:r>
            <a:r>
              <a:rPr kumimoji="1" lang="ja-JP" altLang="en-US" sz="1000"/>
              <a:t>です。黒フレームを挿入したため、</a:t>
            </a:r>
            <a:r>
              <a:rPr kumimoji="1" lang="en-US" altLang="ja-JP" sz="1000"/>
              <a:t>CII</a:t>
            </a:r>
            <a:r>
              <a:rPr kumimoji="1" lang="ja-JP" altLang="en-US" sz="1000"/>
              <a:t>のフレームレートはリフレッシュレートの</a:t>
            </a:r>
            <a:r>
              <a:rPr kumimoji="1" lang="en-US" altLang="ja-JP" sz="1000"/>
              <a:t>1/4</a:t>
            </a:r>
            <a:r>
              <a:rPr kumimoji="1" lang="ja-JP" altLang="en-US" sz="1000"/>
              <a:t>となり、</a:t>
            </a:r>
            <a:r>
              <a:rPr kumimoji="1" lang="en-US" altLang="ja-JP" sz="1000"/>
              <a:t>30Hz</a:t>
            </a:r>
            <a:r>
              <a:rPr kumimoji="1" lang="ja-JP" altLang="en-US" sz="1000"/>
              <a:t>しか出ていません。画面のちらつきの問題は、ディスプレイのリフレッシュレートを上げることで、解決されると期待されます。</a:t>
            </a:r>
            <a:endParaRPr kumimoji="1" lang="en-US" altLang="ja-JP" sz="1000"/>
          </a:p>
          <a:p>
            <a:endParaRPr kumimoji="1" lang="ja-JP" altLang="en-US" sz="1000"/>
          </a:p>
        </p:txBody>
      </p:sp>
      <p:sp>
        <p:nvSpPr>
          <p:cNvPr id="4" name="スライド番号プレースホルダー 3">
            <a:extLst>
              <a:ext uri="{FF2B5EF4-FFF2-40B4-BE49-F238E27FC236}">
                <a16:creationId xmlns:a16="http://schemas.microsoft.com/office/drawing/2014/main" id="{55435B52-84C3-535E-AAFD-5D4342A615EB}"/>
              </a:ext>
            </a:extLst>
          </p:cNvPr>
          <p:cNvSpPr>
            <a:spLocks noGrp="1"/>
          </p:cNvSpPr>
          <p:nvPr>
            <p:ph type="sldNum" sz="quarter" idx="5"/>
          </p:nvPr>
        </p:nvSpPr>
        <p:spPr/>
        <p:txBody>
          <a:bodyPr/>
          <a:lstStyle/>
          <a:p>
            <a:fld id="{BDE216E2-9A8E-492B-BACE-B7E289E779C8}" type="slidenum">
              <a:rPr kumimoji="1" lang="ja-JP" altLang="en-US" smtClean="0"/>
              <a:t>33</a:t>
            </a:fld>
            <a:endParaRPr kumimoji="1" lang="ja-JP" altLang="en-US"/>
          </a:p>
        </p:txBody>
      </p:sp>
    </p:spTree>
    <p:extLst>
      <p:ext uri="{BB962C8B-B14F-4D97-AF65-F5344CB8AC3E}">
        <p14:creationId xmlns:p14="http://schemas.microsoft.com/office/powerpoint/2010/main" val="4014752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93DA-4755-D61D-B1D5-1F45C5A1BD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339FAF-52D7-953D-40FB-1507ECE850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664928A-48ED-EF72-D033-42C97CB8FAB0}"/>
              </a:ext>
            </a:extLst>
          </p:cNvPr>
          <p:cNvSpPr>
            <a:spLocks noGrp="1"/>
          </p:cNvSpPr>
          <p:nvPr>
            <p:ph type="body" idx="1"/>
          </p:nvPr>
        </p:nvSpPr>
        <p:spPr/>
        <p:txBody>
          <a:bodyPr/>
          <a:lstStyle/>
          <a:p>
            <a:r>
              <a:rPr kumimoji="1" lang="ja-JP" altLang="en-US" dirty="0"/>
              <a:t>最後に、本研究のまとめです。</a:t>
            </a:r>
          </a:p>
        </p:txBody>
      </p:sp>
      <p:sp>
        <p:nvSpPr>
          <p:cNvPr id="4" name="スライド番号プレースホルダー 3">
            <a:extLst>
              <a:ext uri="{FF2B5EF4-FFF2-40B4-BE49-F238E27FC236}">
                <a16:creationId xmlns:a16="http://schemas.microsoft.com/office/drawing/2014/main" id="{7A0EAFD2-FDA0-FBAA-90D6-8F671B13FD40}"/>
              </a:ext>
            </a:extLst>
          </p:cNvPr>
          <p:cNvSpPr>
            <a:spLocks noGrp="1"/>
          </p:cNvSpPr>
          <p:nvPr>
            <p:ph type="sldNum" sz="quarter" idx="5"/>
          </p:nvPr>
        </p:nvSpPr>
        <p:spPr/>
        <p:txBody>
          <a:bodyPr/>
          <a:lstStyle/>
          <a:p>
            <a:fld id="{BDE216E2-9A8E-492B-BACE-B7E289E779C8}" type="slidenum">
              <a:rPr kumimoji="1" lang="ja-JP" altLang="en-US" smtClean="0"/>
              <a:t>34</a:t>
            </a:fld>
            <a:endParaRPr kumimoji="1" lang="ja-JP" altLang="en-US"/>
          </a:p>
        </p:txBody>
      </p:sp>
    </p:spTree>
    <p:extLst>
      <p:ext uri="{BB962C8B-B14F-4D97-AF65-F5344CB8AC3E}">
        <p14:creationId xmlns:p14="http://schemas.microsoft.com/office/powerpoint/2010/main" val="2883671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E2895-4323-92FC-3C9A-B5DF56F4FD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BCCE77-8566-127B-369E-905ECC6171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544F38B-D1CE-D3EF-FA57-1699F0553578}"/>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1" lang="ja-JP" altLang="en-US" sz="1000" dirty="0"/>
              <a:t>本研究では</a:t>
            </a:r>
            <a:r>
              <a:rPr lang="ja-JP" altLang="en-US" sz="1000" dirty="0">
                <a:latin typeface="+mj-ea"/>
              </a:rPr>
              <a:t>時分割表示</a:t>
            </a:r>
            <a:r>
              <a:rPr lang="ja-JP" altLang="en-US" sz="1000" dirty="0"/>
              <a:t>を実装した</a:t>
            </a:r>
            <a:r>
              <a:rPr lang="ja-JP" altLang="en-US" sz="1000" dirty="0">
                <a:ea typeface="游ゴシック"/>
              </a:rPr>
              <a:t>装置を作成し、従来手法との比較を行いました。</a:t>
            </a:r>
            <a:r>
              <a:rPr lang="ja-JP" altLang="ja-JP" sz="1000" kern="100" dirty="0">
                <a:effectLst/>
                <a:latin typeface="+mn-ea"/>
                <a:cs typeface="Times New Roman" panose="02020603050405020304" pitchFamily="18" charset="0"/>
              </a:rPr>
              <a:t>水平方向に</a:t>
            </a:r>
            <a:r>
              <a:rPr lang="en-US" altLang="ja-JP" sz="1000" kern="100" dirty="0">
                <a:effectLst/>
                <a:latin typeface="+mn-ea"/>
                <a:cs typeface="Times New Roman" panose="02020603050405020304" pitchFamily="18" charset="0"/>
              </a:rPr>
              <a:t>2</a:t>
            </a:r>
            <a:r>
              <a:rPr lang="ja-JP" altLang="ja-JP" sz="1000" kern="100" dirty="0">
                <a:effectLst/>
                <a:latin typeface="+mn-ea"/>
                <a:cs typeface="Times New Roman" panose="02020603050405020304" pitchFamily="18" charset="0"/>
              </a:rPr>
              <a:t>時分割表示を実装することで、視域幅を拡大し、偽像の抑制を試み</a:t>
            </a:r>
            <a:r>
              <a:rPr lang="ja-JP" altLang="en-US" sz="1000" kern="100" dirty="0">
                <a:effectLst/>
                <a:latin typeface="+mn-ea"/>
                <a:cs typeface="Times New Roman" panose="02020603050405020304" pitchFamily="18" charset="0"/>
              </a:rPr>
              <a:t>ました</a:t>
            </a:r>
            <a:r>
              <a:rPr lang="ja-JP" altLang="ja-JP" sz="1000" kern="100" dirty="0">
                <a:effectLst/>
                <a:latin typeface="+mn-ea"/>
                <a:cs typeface="Times New Roman" panose="02020603050405020304" pitchFamily="18" charset="0"/>
              </a:rPr>
              <a:t>が、完全に偽像を除去するには至</a:t>
            </a:r>
            <a:r>
              <a:rPr lang="ja-JP" altLang="en-US" sz="1000" kern="100" dirty="0">
                <a:effectLst/>
                <a:latin typeface="+mn-ea"/>
                <a:cs typeface="Times New Roman" panose="02020603050405020304" pitchFamily="18" charset="0"/>
              </a:rPr>
              <a:t>りませんでした。</a:t>
            </a:r>
            <a:r>
              <a:rPr lang="ja-JP" altLang="ja-JP" sz="1000" kern="100" dirty="0">
                <a:effectLst/>
                <a:latin typeface="+mn-ea"/>
                <a:cs typeface="Times New Roman" panose="02020603050405020304" pitchFamily="18" charset="0"/>
              </a:rPr>
              <a:t>黒フレームを挿入する手法を導入することで、偽像の輝度を大幅に抑制し、視域幅が広い立体像を提示することが可能で</a:t>
            </a:r>
            <a:r>
              <a:rPr lang="ja-JP" altLang="en-US" sz="1000" kern="100" dirty="0">
                <a:effectLst/>
                <a:latin typeface="+mn-ea"/>
                <a:cs typeface="Times New Roman" panose="02020603050405020304" pitchFamily="18" charset="0"/>
              </a:rPr>
              <a:t>になりました</a:t>
            </a:r>
            <a:r>
              <a:rPr lang="ja-JP" altLang="ja-JP" sz="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000" dirty="0">
                <a:latin typeface="游ゴシック"/>
                <a:ea typeface="游ゴシック"/>
                <a:cs typeface="Calibri"/>
              </a:rPr>
              <a:t>今後の課題としては、</a:t>
            </a:r>
            <a:r>
              <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rPr>
              <a:t>ディスプレイのリフレッシュレートを上げることによるちらつきの抑制、上下方向への視域拡大</a:t>
            </a: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が挙げられます。</a:t>
            </a:r>
            <a:endParaRPr lang="ja-JP" altLang="en-US" sz="1000" dirty="0">
              <a:latin typeface="Calibri"/>
              <a:ea typeface="游ゴシック"/>
              <a:cs typeface="Calibri"/>
            </a:endParaRPr>
          </a:p>
        </p:txBody>
      </p:sp>
      <p:sp>
        <p:nvSpPr>
          <p:cNvPr id="4" name="スライド番号プレースホルダー 3">
            <a:extLst>
              <a:ext uri="{FF2B5EF4-FFF2-40B4-BE49-F238E27FC236}">
                <a16:creationId xmlns:a16="http://schemas.microsoft.com/office/drawing/2014/main" id="{98944EFE-1EC9-CBC3-E42C-7AFD6391A0DA}"/>
              </a:ext>
            </a:extLst>
          </p:cNvPr>
          <p:cNvSpPr>
            <a:spLocks noGrp="1"/>
          </p:cNvSpPr>
          <p:nvPr>
            <p:ph type="sldNum" sz="quarter" idx="5"/>
          </p:nvPr>
        </p:nvSpPr>
        <p:spPr/>
        <p:txBody>
          <a:bodyPr/>
          <a:lstStyle/>
          <a:p>
            <a:fld id="{BDE216E2-9A8E-492B-BACE-B7E289E779C8}" type="slidenum">
              <a:rPr kumimoji="1" lang="ja-JP" altLang="en-US" smtClean="0"/>
              <a:t>35</a:t>
            </a:fld>
            <a:endParaRPr kumimoji="1" lang="ja-JP" altLang="en-US"/>
          </a:p>
        </p:txBody>
      </p:sp>
    </p:spTree>
    <p:extLst>
      <p:ext uri="{BB962C8B-B14F-4D97-AF65-F5344CB8AC3E}">
        <p14:creationId xmlns:p14="http://schemas.microsoft.com/office/powerpoint/2010/main" val="3874766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2CD33-C965-5133-47F2-6E5FB895D6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6686306-B3F7-E787-2402-B010858297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526BE9-B53E-9F85-859D-3BE4BC5AD92F}"/>
              </a:ext>
            </a:extLst>
          </p:cNvPr>
          <p:cNvSpPr>
            <a:spLocks noGrp="1"/>
          </p:cNvSpPr>
          <p:nvPr>
            <p:ph type="body" idx="1"/>
          </p:nvPr>
        </p:nvSpPr>
        <p:spPr/>
        <p:txBody>
          <a:bodyPr/>
          <a:lstStyle/>
          <a:p>
            <a:r>
              <a:rPr kumimoji="1" lang="ja-JP" altLang="en-US" sz="1000"/>
              <a:t>各手法を用いて、虚像による立体像を提示しました。</a:t>
            </a:r>
            <a:r>
              <a:rPr kumimoji="1"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時分割表示を実装していない</a:t>
            </a:r>
            <a:r>
              <a:rPr lang="en-US" altLang="ja-JP" sz="1000" kern="10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では、正しい立体像の隣に生じた偽像</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の</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一部が</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重なり合わさるように観察され</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ます</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000" kern="100">
                <a:effectLst/>
                <a:latin typeface="Century" panose="02040604050505020304" pitchFamily="18" charset="0"/>
                <a:ea typeface="ＭＳ 明朝" panose="02020609040205080304" pitchFamily="17" charset="-128"/>
                <a:cs typeface="Times New Roman" panose="02020603050405020304" pitchFamily="18" charset="0"/>
              </a:rPr>
              <a:t>2</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時分割表示を実装した場合、隣に生じていた偽像は抑制され</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ますが</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、完全に除去されるには至ってい</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ません</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a:t>
            </a:r>
            <a:r>
              <a:rPr kumimoji="1" lang="ja-JP" altLang="en-US" sz="1000"/>
              <a:t>黒フレームを挿入することで、</a:t>
            </a:r>
            <a:r>
              <a:rPr lang="ja-JP" altLang="ja-JP" sz="1000" kern="100">
                <a:effectLst/>
                <a:latin typeface="Century" panose="02040604050505020304" pitchFamily="18" charset="0"/>
                <a:ea typeface="ＭＳ 明朝" panose="02020609040205080304" pitchFamily="17" charset="-128"/>
                <a:cs typeface="Times New Roman" panose="02020603050405020304" pitchFamily="18" charset="0"/>
              </a:rPr>
              <a:t>偽像がほとんど見えない程度にまで抑制されていること</a:t>
            </a:r>
            <a:r>
              <a:rPr lang="ja-JP" altLang="en-US" sz="1000" kern="100">
                <a:effectLst/>
                <a:latin typeface="Century" panose="02040604050505020304" pitchFamily="18" charset="0"/>
                <a:ea typeface="ＭＳ 明朝" panose="02020609040205080304" pitchFamily="17" charset="-128"/>
                <a:cs typeface="Times New Roman" panose="02020603050405020304" pitchFamily="18" charset="0"/>
              </a:rPr>
              <a:t>が観察されます。</a:t>
            </a:r>
            <a:endParaRPr kumimoji="1" lang="ja-JP" altLang="en-US" sz="1000"/>
          </a:p>
        </p:txBody>
      </p:sp>
      <p:sp>
        <p:nvSpPr>
          <p:cNvPr id="4" name="スライド番号プレースホルダー 3">
            <a:extLst>
              <a:ext uri="{FF2B5EF4-FFF2-40B4-BE49-F238E27FC236}">
                <a16:creationId xmlns:a16="http://schemas.microsoft.com/office/drawing/2014/main" id="{87021B79-5B7F-3DA6-723A-04F2AB124CC9}"/>
              </a:ext>
            </a:extLst>
          </p:cNvPr>
          <p:cNvSpPr>
            <a:spLocks noGrp="1"/>
          </p:cNvSpPr>
          <p:nvPr>
            <p:ph type="sldNum" sz="quarter" idx="5"/>
          </p:nvPr>
        </p:nvSpPr>
        <p:spPr/>
        <p:txBody>
          <a:bodyPr/>
          <a:lstStyle/>
          <a:p>
            <a:fld id="{BDE216E2-9A8E-492B-BACE-B7E289E779C8}" type="slidenum">
              <a:rPr kumimoji="1" lang="ja-JP" altLang="en-US" smtClean="0"/>
              <a:t>37</a:t>
            </a:fld>
            <a:endParaRPr kumimoji="1" lang="ja-JP" altLang="en-US"/>
          </a:p>
        </p:txBody>
      </p:sp>
    </p:spTree>
    <p:extLst>
      <p:ext uri="{BB962C8B-B14F-4D97-AF65-F5344CB8AC3E}">
        <p14:creationId xmlns:p14="http://schemas.microsoft.com/office/powerpoint/2010/main" val="290681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6247D-F317-027B-2306-3D15A88FBA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B9C985-037D-0EB7-7727-136353F8F1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E35321-7FD4-A13D-B0E4-21C3088760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裸眼立体ディスプレイを実現する</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手法の一つとして</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、粗インテグラル表示、</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が提案されています。</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では、</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要素レンズのピッチ幅を拡大した</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粗いレンズアレイを使用し</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、レンズによってディスプレイ面の像を形成</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します。</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レンズアレイとディスプレイとの位置が</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要素レンズの焦点距離より</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短い場合は虚像、長い場合は実像が</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生成され</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ます。今回は、虚像による立体像を提示しています。</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水平方向および鉛直方向</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に</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視差</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を</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提示</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することができるため</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、ディスプレイ面から離れた位置に</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立体像を提示することが</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できます。</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ja-JP" altLang="en-US" dirty="0"/>
          </a:p>
        </p:txBody>
      </p:sp>
      <p:sp>
        <p:nvSpPr>
          <p:cNvPr id="4" name="スライド番号プレースホルダー 3">
            <a:extLst>
              <a:ext uri="{FF2B5EF4-FFF2-40B4-BE49-F238E27FC236}">
                <a16:creationId xmlns:a16="http://schemas.microsoft.com/office/drawing/2014/main" id="{E4043A80-B9E6-2624-7083-15BE07171F7D}"/>
              </a:ext>
            </a:extLst>
          </p:cNvPr>
          <p:cNvSpPr>
            <a:spLocks noGrp="1"/>
          </p:cNvSpPr>
          <p:nvPr>
            <p:ph type="sldNum" sz="quarter" idx="5"/>
          </p:nvPr>
        </p:nvSpPr>
        <p:spPr/>
        <p:txBody>
          <a:bodyPr/>
          <a:lstStyle/>
          <a:p>
            <a:fld id="{BDE216E2-9A8E-492B-BACE-B7E289E779C8}" type="slidenum">
              <a:rPr kumimoji="1" lang="ja-JP" altLang="en-US" smtClean="0"/>
              <a:t>4</a:t>
            </a:fld>
            <a:endParaRPr kumimoji="1" lang="ja-JP" altLang="en-US"/>
          </a:p>
        </p:txBody>
      </p:sp>
    </p:spTree>
    <p:extLst>
      <p:ext uri="{BB962C8B-B14F-4D97-AF65-F5344CB8AC3E}">
        <p14:creationId xmlns:p14="http://schemas.microsoft.com/office/powerpoint/2010/main" val="3843411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lang="ja-JP" altLang="ja-JP" sz="1200" kern="100" dirty="0">
                    <a:effectLst/>
                    <a:latin typeface="+mn-ea"/>
                    <a:ea typeface="+mn-ea"/>
                    <a:cs typeface="Times New Roman" panose="02020603050405020304" pitchFamily="18" charset="0"/>
                  </a:rPr>
                  <a:t>インテグラルイメジングでは、要素画像の大きさと、レンズアレイのピッチ幅が一致</a:t>
                </a:r>
                <a:r>
                  <a:rPr lang="ja-JP" altLang="en-US" sz="1200" kern="100" dirty="0">
                    <a:effectLst/>
                    <a:latin typeface="+mn-ea"/>
                    <a:ea typeface="+mn-ea"/>
                    <a:cs typeface="Times New Roman" panose="02020603050405020304" pitchFamily="18" charset="0"/>
                  </a:rPr>
                  <a:t>します</a:t>
                </a:r>
                <a:r>
                  <a:rPr lang="ja-JP" altLang="ja-JP" sz="1200" kern="100" dirty="0">
                    <a:effectLst/>
                    <a:latin typeface="+mn-ea"/>
                    <a:ea typeface="+mn-ea"/>
                    <a:cs typeface="Times New Roman" panose="02020603050405020304" pitchFamily="18" charset="0"/>
                  </a:rPr>
                  <a:t>。レンズアレイのピッチを</a:t>
                </a:r>
                <a14:m>
                  <m:oMath xmlns:m="http://schemas.openxmlformats.org/officeDocument/2006/math">
                    <m:r>
                      <a:rPr lang="en-US" altLang="ja-JP" sz="1200" i="1" kern="100">
                        <a:effectLst/>
                        <a:latin typeface="Cambria Math" panose="02040503050406030204" pitchFamily="18" charset="0"/>
                        <a:ea typeface="+mn-ea"/>
                        <a:cs typeface="Times New Roman" panose="02020603050405020304" pitchFamily="18" charset="0"/>
                      </a:rPr>
                      <m:t>𝑝</m:t>
                    </m:r>
                  </m:oMath>
                </a14:m>
                <a:r>
                  <a:rPr lang="ja-JP" altLang="ja-JP" sz="1200" kern="100" dirty="0">
                    <a:effectLst/>
                    <a:latin typeface="+mn-ea"/>
                    <a:ea typeface="+mn-ea"/>
                    <a:cs typeface="Times New Roman" panose="02020603050405020304" pitchFamily="18" charset="0"/>
                  </a:rPr>
                  <a:t>、ディスプレイパネルとレンズアレイとの間隔を</a:t>
                </a:r>
                <a:r>
                  <a:rPr lang="en-US" altLang="ja-JP" sz="1200" i="1" kern="100" dirty="0">
                    <a:effectLst/>
                    <a:latin typeface="+mn-ea"/>
                    <a:ea typeface="+mn-ea"/>
                    <a:cs typeface="Times New Roman" panose="02020603050405020304" pitchFamily="18" charset="0"/>
                  </a:rPr>
                  <a:t>g</a:t>
                </a:r>
                <a:r>
                  <a:rPr lang="ja-JP" altLang="ja-JP" sz="1200" kern="100" dirty="0">
                    <a:effectLst/>
                    <a:latin typeface="+mn-ea"/>
                    <a:ea typeface="+mn-ea"/>
                    <a:cs typeface="Times New Roman" panose="02020603050405020304" pitchFamily="18" charset="0"/>
                  </a:rPr>
                  <a:t>とすると、視</a:t>
                </a:r>
                <a:r>
                  <a:rPr lang="ja-JP" altLang="en-US" sz="1200" kern="100" dirty="0">
                    <a:effectLst/>
                    <a:latin typeface="+mn-ea"/>
                    <a:ea typeface="+mn-ea"/>
                    <a:cs typeface="Times New Roman" panose="02020603050405020304" pitchFamily="18" charset="0"/>
                  </a:rPr>
                  <a:t>域</a:t>
                </a:r>
                <a:r>
                  <a:rPr lang="ja-JP" altLang="ja-JP" sz="1200" kern="100" dirty="0">
                    <a:effectLst/>
                    <a:latin typeface="+mn-ea"/>
                    <a:ea typeface="+mn-ea"/>
                    <a:cs typeface="Times New Roman" panose="02020603050405020304" pitchFamily="18" charset="0"/>
                  </a:rPr>
                  <a:t>角</a:t>
                </a:r>
                <a14:m>
                  <m:oMath xmlns:m="http://schemas.openxmlformats.org/officeDocument/2006/math">
                    <m:r>
                      <a:rPr lang="en-US" altLang="ja-JP" sz="1200" i="1" kern="100">
                        <a:effectLst/>
                        <a:latin typeface="Cambria Math" panose="02040503050406030204" pitchFamily="18" charset="0"/>
                        <a:ea typeface="+mn-ea"/>
                        <a:cs typeface="Times New Roman" panose="02020603050405020304" pitchFamily="18" charset="0"/>
                      </a:rPr>
                      <m:t>𝜃</m:t>
                    </m:r>
                  </m:oMath>
                </a14:m>
                <a:r>
                  <a:rPr lang="ja-JP" altLang="ja-JP" sz="1200" kern="100" dirty="0">
                    <a:effectLst/>
                    <a:latin typeface="+mn-ea"/>
                    <a:ea typeface="+mn-ea"/>
                    <a:cs typeface="Times New Roman" panose="02020603050405020304" pitchFamily="18" charset="0"/>
                  </a:rPr>
                  <a:t>は</a:t>
                </a:r>
                <a:r>
                  <a:rPr lang="ja-JP" altLang="en-US" sz="1200" kern="100" dirty="0">
                    <a:effectLst/>
                    <a:latin typeface="+mn-ea"/>
                    <a:ea typeface="+mn-ea"/>
                    <a:cs typeface="Times New Roman" panose="02020603050405020304" pitchFamily="18" charset="0"/>
                  </a:rPr>
                  <a:t>、記載の式</a:t>
                </a:r>
                <a:r>
                  <a:rPr lang="ja-JP" altLang="ja-JP" sz="1200" kern="100" dirty="0">
                    <a:effectLst/>
                    <a:latin typeface="+mn-ea"/>
                    <a:ea typeface="+mn-ea"/>
                    <a:cs typeface="Times New Roman" panose="02020603050405020304" pitchFamily="18" charset="0"/>
                  </a:rPr>
                  <a:t>で与えられ</a:t>
                </a:r>
                <a:r>
                  <a:rPr lang="ja-JP" altLang="en-US" sz="1200" kern="100" dirty="0">
                    <a:effectLst/>
                    <a:latin typeface="+mn-ea"/>
                    <a:ea typeface="+mn-ea"/>
                    <a:cs typeface="Times New Roman" panose="02020603050405020304" pitchFamily="18" charset="0"/>
                  </a:rPr>
                  <a:t>ます</a:t>
                </a:r>
                <a:r>
                  <a:rPr lang="ja-JP" altLang="ja-JP" sz="1200" kern="100" dirty="0">
                    <a:effectLst/>
                    <a:latin typeface="+mn-ea"/>
                    <a:ea typeface="+mn-ea"/>
                    <a:cs typeface="Times New Roman" panose="02020603050405020304" pitchFamily="18" charset="0"/>
                  </a:rPr>
                  <a:t>。</a:t>
                </a:r>
                <a:r>
                  <a:rPr lang="en-US" altLang="ja-JP" sz="1200" kern="100" dirty="0">
                    <a:effectLst/>
                    <a:latin typeface="+mn-ea"/>
                    <a:ea typeface="+mn-ea"/>
                    <a:cs typeface="Times New Roman" panose="02020603050405020304" pitchFamily="18" charset="0"/>
                  </a:rPr>
                  <a:t>CII</a:t>
                </a:r>
                <a:r>
                  <a:rPr lang="ja-JP" altLang="en-US" sz="1200" kern="100" dirty="0">
                    <a:effectLst/>
                    <a:latin typeface="+mn-ea"/>
                    <a:ea typeface="+mn-ea"/>
                    <a:cs typeface="Times New Roman" panose="02020603050405020304" pitchFamily="18" charset="0"/>
                  </a:rPr>
                  <a:t>では、間隔</a:t>
                </a:r>
                <a:r>
                  <a:rPr lang="en-US" altLang="ja-JP" sz="1200" kern="100" dirty="0">
                    <a:effectLst/>
                    <a:latin typeface="+mn-ea"/>
                    <a:ea typeface="+mn-ea"/>
                    <a:cs typeface="Times New Roman" panose="02020603050405020304" pitchFamily="18" charset="0"/>
                  </a:rPr>
                  <a:t>g</a:t>
                </a:r>
                <a:r>
                  <a:rPr lang="ja-JP" altLang="en-US" sz="1200" kern="100" dirty="0">
                    <a:effectLst/>
                    <a:latin typeface="+mn-ea"/>
                    <a:ea typeface="+mn-ea"/>
                    <a:cs typeface="Times New Roman" panose="02020603050405020304" pitchFamily="18" charset="0"/>
                  </a:rPr>
                  <a:t>に対して、ピッチ幅</a:t>
                </a:r>
                <a:r>
                  <a:rPr lang="en-US" altLang="ja-JP" sz="1200" kern="100" dirty="0">
                    <a:effectLst/>
                    <a:latin typeface="+mn-ea"/>
                    <a:ea typeface="+mn-ea"/>
                    <a:cs typeface="Times New Roman" panose="02020603050405020304" pitchFamily="18" charset="0"/>
                  </a:rPr>
                  <a:t>p</a:t>
                </a:r>
                <a:r>
                  <a:rPr lang="ja-JP" altLang="en-US" sz="1200" kern="100" dirty="0">
                    <a:effectLst/>
                    <a:latin typeface="+mn-ea"/>
                    <a:ea typeface="+mn-ea"/>
                    <a:cs typeface="Times New Roman" panose="02020603050405020304" pitchFamily="18" charset="0"/>
                  </a:rPr>
                  <a:t>は小さく設定しているため、視域角は小さくなる傾向があります。</a:t>
                </a:r>
                <a:endParaRPr lang="en-US" altLang="ja-JP" sz="1200" kern="100" dirty="0">
                  <a:effectLst/>
                  <a:latin typeface="+mn-ea"/>
                  <a:ea typeface="+mn-ea"/>
                  <a:cs typeface="Times New Roman" panose="02020603050405020304" pitchFamily="18" charset="0"/>
                </a:endParaRPr>
              </a:p>
              <a:p>
                <a:endParaRPr lang="en-US" altLang="ja-JP" sz="1200" kern="100" dirty="0">
                  <a:effectLst/>
                  <a:latin typeface="+mn-ea"/>
                  <a:ea typeface="+mn-ea"/>
                  <a:cs typeface="Times New Roman" panose="02020603050405020304" pitchFamily="18" charset="0"/>
                </a:endParaRPr>
              </a:p>
              <a:p>
                <a:endParaRPr lang="en-US" altLang="ja-JP" sz="1200" kern="100" dirty="0">
                  <a:effectLst/>
                  <a:latin typeface="+mn-ea"/>
                  <a:ea typeface="+mn-ea"/>
                  <a:cs typeface="Times New Roman" panose="02020603050405020304" pitchFamily="18" charset="0"/>
                </a:endParaRPr>
              </a:p>
              <a:p>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要素画像の画素密度が低い場合、レンズアレイを通過する光線密度が低下し、視差提示が不連続になる。要素レンズのサイズを大きくすれば、光線の密度が高くなる一方で、提示像の解像度が低くなる。よって、高画質の立体像を生成するためには、ディスプレイの解像度が十分高い必要がある。</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endParaRPr lang="en-US" altLang="ja-JP" sz="1200" kern="100" dirty="0">
                  <a:effectLst/>
                  <a:latin typeface="+mn-ea"/>
                  <a:ea typeface="+mn-ea"/>
                  <a:cs typeface="Times New Roman" panose="02020603050405020304" pitchFamily="18" charset="0"/>
                </a:endParaRPr>
              </a:p>
              <a:p>
                <a:endParaRPr kumimoji="1" lang="en-US" altLang="ja-JP" sz="1200" kern="100" dirty="0">
                  <a:effectLst/>
                  <a:latin typeface="+mn-ea"/>
                  <a:ea typeface="+mn-ea"/>
                  <a:cs typeface="Times New Roman" panose="02020603050405020304" pitchFamily="18" charset="0"/>
                </a:endParaRPr>
              </a:p>
              <a:p>
                <a:endParaRPr kumimoji="1" lang="en-US" altLang="ja-JP" sz="1200" kern="100" dirty="0">
                  <a:effectLst/>
                  <a:latin typeface="+mn-ea"/>
                  <a:ea typeface="+mn-ea"/>
                  <a:cs typeface="Times New Roman" panose="02020603050405020304" pitchFamily="18" charset="0"/>
                </a:endParaRPr>
              </a:p>
              <a:p>
                <a:endParaRPr kumimoji="1" lang="ja-JP" altLang="en-US" dirty="0"/>
              </a:p>
            </p:txBody>
          </p:sp>
        </mc:Choice>
        <mc:Fallback xmlns="">
          <p:sp>
            <p:nvSpPr>
              <p:cNvPr id="3" name="ノート プレースホルダー 2"/>
              <p:cNvSpPr>
                <a:spLocks noGrp="1"/>
              </p:cNvSpPr>
              <p:nvPr>
                <p:ph type="body" idx="1"/>
              </p:nvPr>
            </p:nvSpPr>
            <p:spPr/>
            <p:txBody>
              <a:bodyPr/>
              <a:lstStyle/>
              <a:p>
                <a:r>
                  <a:rPr lang="ja-JP" altLang="ja-JP" sz="1200" kern="100">
                    <a:effectLst/>
                    <a:latin typeface="+mn-ea"/>
                    <a:ea typeface="+mn-ea"/>
                    <a:cs typeface="Times New Roman" panose="02020603050405020304" pitchFamily="18" charset="0"/>
                  </a:rPr>
                  <a:t>インテグラルイメジングでは、要素画像の大きさと、レンズアレイのピッチ幅が一致</a:t>
                </a:r>
                <a:r>
                  <a:rPr lang="ja-JP" altLang="en-US" sz="1200" kern="100">
                    <a:effectLst/>
                    <a:latin typeface="+mn-ea"/>
                    <a:ea typeface="+mn-ea"/>
                    <a:cs typeface="Times New Roman" panose="02020603050405020304" pitchFamily="18" charset="0"/>
                  </a:rPr>
                  <a:t>します</a:t>
                </a:r>
                <a:r>
                  <a:rPr lang="ja-JP" altLang="ja-JP" sz="1200" kern="100">
                    <a:effectLst/>
                    <a:latin typeface="+mn-ea"/>
                    <a:ea typeface="+mn-ea"/>
                    <a:cs typeface="Times New Roman" panose="02020603050405020304" pitchFamily="18" charset="0"/>
                  </a:rPr>
                  <a:t>。レンズアレイのピッチを</a:t>
                </a:r>
                <a:r>
                  <a:rPr lang="en-US" altLang="ja-JP" sz="1200" i="0" kern="100">
                    <a:effectLst/>
                    <a:latin typeface="Cambria Math" panose="02040503050406030204" pitchFamily="18" charset="0"/>
                    <a:ea typeface="+mn-ea"/>
                    <a:cs typeface="Times New Roman" panose="02020603050405020304" pitchFamily="18" charset="0"/>
                  </a:rPr>
                  <a:t>𝑝</a:t>
                </a:r>
                <a:r>
                  <a:rPr lang="ja-JP" altLang="ja-JP" sz="1200" kern="100">
                    <a:effectLst/>
                    <a:latin typeface="+mn-ea"/>
                    <a:ea typeface="+mn-ea"/>
                    <a:cs typeface="Times New Roman" panose="02020603050405020304" pitchFamily="18" charset="0"/>
                  </a:rPr>
                  <a:t>、ディスプレイパネルとレンズアレイとの間隔を</a:t>
                </a:r>
                <a:r>
                  <a:rPr lang="en-US" altLang="ja-JP" sz="1200" i="1" kern="100">
                    <a:effectLst/>
                    <a:latin typeface="+mn-ea"/>
                    <a:ea typeface="+mn-ea"/>
                    <a:cs typeface="Times New Roman" panose="02020603050405020304" pitchFamily="18" charset="0"/>
                  </a:rPr>
                  <a:t>g</a:t>
                </a:r>
                <a:r>
                  <a:rPr lang="ja-JP" altLang="ja-JP" sz="1200" kern="100">
                    <a:effectLst/>
                    <a:latin typeface="+mn-ea"/>
                    <a:ea typeface="+mn-ea"/>
                    <a:cs typeface="Times New Roman" panose="02020603050405020304" pitchFamily="18" charset="0"/>
                  </a:rPr>
                  <a:t>とすると、視野角</a:t>
                </a:r>
                <a:r>
                  <a:rPr lang="en-US" altLang="ja-JP" sz="1200" i="0" kern="100">
                    <a:effectLst/>
                    <a:latin typeface="Cambria Math" panose="02040503050406030204" pitchFamily="18" charset="0"/>
                    <a:ea typeface="+mn-ea"/>
                    <a:cs typeface="Times New Roman" panose="02020603050405020304" pitchFamily="18" charset="0"/>
                  </a:rPr>
                  <a:t>𝜃</a:t>
                </a:r>
                <a:r>
                  <a:rPr lang="ja-JP" altLang="ja-JP" sz="1200" kern="100">
                    <a:effectLst/>
                    <a:latin typeface="+mn-ea"/>
                    <a:ea typeface="+mn-ea"/>
                    <a:cs typeface="Times New Roman" panose="02020603050405020304" pitchFamily="18" charset="0"/>
                  </a:rPr>
                  <a:t>は</a:t>
                </a:r>
                <a:r>
                  <a:rPr lang="ja-JP" altLang="en-US" sz="1200" kern="100">
                    <a:effectLst/>
                    <a:latin typeface="+mn-ea"/>
                    <a:ea typeface="+mn-ea"/>
                    <a:cs typeface="Times New Roman" panose="02020603050405020304" pitchFamily="18" charset="0"/>
                  </a:rPr>
                  <a:t>、記載の式</a:t>
                </a:r>
                <a:r>
                  <a:rPr lang="ja-JP" altLang="ja-JP" sz="1200" kern="100">
                    <a:effectLst/>
                    <a:latin typeface="+mn-ea"/>
                    <a:ea typeface="+mn-ea"/>
                    <a:cs typeface="Times New Roman" panose="02020603050405020304" pitchFamily="18" charset="0"/>
                  </a:rPr>
                  <a:t>で与えられ</a:t>
                </a:r>
                <a:r>
                  <a:rPr lang="ja-JP" altLang="en-US" sz="1200" kern="100">
                    <a:effectLst/>
                    <a:latin typeface="+mn-ea"/>
                    <a:ea typeface="+mn-ea"/>
                    <a:cs typeface="Times New Roman" panose="02020603050405020304" pitchFamily="18" charset="0"/>
                  </a:rPr>
                  <a:t>ます</a:t>
                </a:r>
                <a:r>
                  <a:rPr lang="ja-JP" altLang="ja-JP" sz="1200" kern="100">
                    <a:effectLst/>
                    <a:latin typeface="+mn-ea"/>
                    <a:ea typeface="+mn-ea"/>
                    <a:cs typeface="Times New Roman" panose="02020603050405020304" pitchFamily="18" charset="0"/>
                  </a:rPr>
                  <a:t>。</a:t>
                </a:r>
                <a:r>
                  <a:rPr lang="en-US" altLang="ja-JP" sz="1200" kern="100">
                    <a:effectLst/>
                    <a:latin typeface="+mn-ea"/>
                    <a:ea typeface="+mn-ea"/>
                    <a:cs typeface="Times New Roman" panose="02020603050405020304" pitchFamily="18" charset="0"/>
                  </a:rPr>
                  <a:t>CII</a:t>
                </a:r>
                <a:r>
                  <a:rPr lang="ja-JP" altLang="en-US" sz="1200" kern="100">
                    <a:effectLst/>
                    <a:latin typeface="+mn-ea"/>
                    <a:ea typeface="+mn-ea"/>
                    <a:cs typeface="Times New Roman" panose="02020603050405020304" pitchFamily="18" charset="0"/>
                  </a:rPr>
                  <a:t>では、間隔</a:t>
                </a:r>
                <a:r>
                  <a:rPr lang="en-US" altLang="ja-JP" sz="1200" kern="100">
                    <a:effectLst/>
                    <a:latin typeface="+mn-ea"/>
                    <a:ea typeface="+mn-ea"/>
                    <a:cs typeface="Times New Roman" panose="02020603050405020304" pitchFamily="18" charset="0"/>
                  </a:rPr>
                  <a:t>g</a:t>
                </a:r>
                <a:r>
                  <a:rPr lang="ja-JP" altLang="en-US" sz="1200" kern="100">
                    <a:effectLst/>
                    <a:latin typeface="+mn-ea"/>
                    <a:ea typeface="+mn-ea"/>
                    <a:cs typeface="Times New Roman" panose="02020603050405020304" pitchFamily="18" charset="0"/>
                  </a:rPr>
                  <a:t>に対して、ピッチ幅</a:t>
                </a:r>
                <a:r>
                  <a:rPr lang="en-US" altLang="ja-JP" sz="1200" kern="100">
                    <a:effectLst/>
                    <a:latin typeface="+mn-ea"/>
                    <a:ea typeface="+mn-ea"/>
                    <a:cs typeface="Times New Roman" panose="02020603050405020304" pitchFamily="18" charset="0"/>
                  </a:rPr>
                  <a:t>p</a:t>
                </a:r>
                <a:r>
                  <a:rPr lang="ja-JP" altLang="en-US" sz="1200" kern="100">
                    <a:effectLst/>
                    <a:latin typeface="+mn-ea"/>
                    <a:ea typeface="+mn-ea"/>
                    <a:cs typeface="Times New Roman" panose="02020603050405020304" pitchFamily="18" charset="0"/>
                  </a:rPr>
                  <a:t>は小さく設定しているため、視野角は小さくなる傾向があります。</a:t>
                </a:r>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5</a:t>
            </a:fld>
            <a:endParaRPr kumimoji="1" lang="ja-JP" altLang="en-US"/>
          </a:p>
        </p:txBody>
      </p:sp>
    </p:spTree>
    <p:extLst>
      <p:ext uri="{BB962C8B-B14F-4D97-AF65-F5344CB8AC3E}">
        <p14:creationId xmlns:p14="http://schemas.microsoft.com/office/powerpoint/2010/main" val="309688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CABAC-ED13-9AC0-E4DD-20A75902FC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D48E724-D75E-9451-385A-5D6C181E7F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0C2BC63-5960-4A84-0E1B-DC2276831EF3}"/>
              </a:ext>
            </a:extLst>
          </p:cNvPr>
          <p:cNvSpPr>
            <a:spLocks noGrp="1"/>
          </p:cNvSpPr>
          <p:nvPr>
            <p:ph type="body" idx="1"/>
          </p:nvPr>
        </p:nvSpPr>
        <p:spPr/>
        <p:txBody>
          <a:bodyPr/>
          <a:lstStyle/>
          <a:p>
            <a:r>
              <a:rPr kumimoji="1" lang="ja-JP" altLang="en-US" dirty="0"/>
              <a:t>次に、偽像が生じる問題点と、その抑制に関する先行研究についてです。</a:t>
            </a:r>
          </a:p>
        </p:txBody>
      </p:sp>
      <p:sp>
        <p:nvSpPr>
          <p:cNvPr id="4" name="スライド番号プレースホルダー 3">
            <a:extLst>
              <a:ext uri="{FF2B5EF4-FFF2-40B4-BE49-F238E27FC236}">
                <a16:creationId xmlns:a16="http://schemas.microsoft.com/office/drawing/2014/main" id="{58F74E44-8B6E-3281-211C-26ACA6C5A49C}"/>
              </a:ext>
            </a:extLst>
          </p:cNvPr>
          <p:cNvSpPr>
            <a:spLocks noGrp="1"/>
          </p:cNvSpPr>
          <p:nvPr>
            <p:ph type="sldNum" sz="quarter" idx="5"/>
          </p:nvPr>
        </p:nvSpPr>
        <p:spPr/>
        <p:txBody>
          <a:bodyPr/>
          <a:lstStyle/>
          <a:p>
            <a:fld id="{BDE216E2-9A8E-492B-BACE-B7E289E779C8}" type="slidenum">
              <a:rPr kumimoji="1" lang="ja-JP" altLang="en-US" smtClean="0"/>
              <a:t>6</a:t>
            </a:fld>
            <a:endParaRPr kumimoji="1" lang="ja-JP" altLang="en-US"/>
          </a:p>
        </p:txBody>
      </p:sp>
    </p:spTree>
    <p:extLst>
      <p:ext uri="{BB962C8B-B14F-4D97-AF65-F5344CB8AC3E}">
        <p14:creationId xmlns:p14="http://schemas.microsoft.com/office/powerpoint/2010/main" val="1797752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では、要素画像から発する光線が、対応する要素レンズを通過することで、結像します。一方で、対応していない</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隣の要素レンズを通過し</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た場合、</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偽像として</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周辺に観察される</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という問題があ</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ります。正しい立体像と</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偽像との間隔は、</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CII</a:t>
            </a:r>
            <a:r>
              <a:rPr lang="ja-JP" altLang="en-US" sz="1800" kern="100">
                <a:effectLst/>
                <a:latin typeface="Century" panose="02040604050505020304" pitchFamily="18" charset="0"/>
                <a:ea typeface="ＭＳ 明朝" panose="02020609040205080304" pitchFamily="17" charset="-128"/>
                <a:cs typeface="Times New Roman" panose="02020603050405020304" pitchFamily="18" charset="0"/>
              </a:rPr>
              <a:t>の視野角の</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大きさに</a:t>
            </a:r>
            <a:r>
              <a:rPr lang="en-US" altLang="ja-JP" sz="18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ja-JP" altLang="en-US" sz="1800" kern="100" dirty="0">
                <a:effectLst/>
                <a:latin typeface="Century" panose="02040604050505020304" pitchFamily="18" charset="0"/>
                <a:ea typeface="ＭＳ 明朝" panose="02020609040205080304" pitchFamily="17" charset="-128"/>
                <a:cs typeface="Times New Roman" panose="02020603050405020304" pitchFamily="18" charset="0"/>
              </a:rPr>
              <a:t>対応します。</a:t>
            </a:r>
            <a:endParaRPr kumimoji="1" lang="ja-JP" altLang="en-US" dirty="0"/>
          </a:p>
        </p:txBody>
      </p:sp>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7</a:t>
            </a:fld>
            <a:endParaRPr kumimoji="1" lang="ja-JP" altLang="en-US"/>
          </a:p>
        </p:txBody>
      </p:sp>
    </p:spTree>
    <p:extLst>
      <p:ext uri="{BB962C8B-B14F-4D97-AF65-F5344CB8AC3E}">
        <p14:creationId xmlns:p14="http://schemas.microsoft.com/office/powerpoint/2010/main" val="112090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899E-6D32-894C-89C3-26F02C6137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98D587-6495-2B09-C4E0-88C631E9BA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A69B618-2459-2D3B-233A-2511117AC22F}"/>
              </a:ext>
            </a:extLst>
          </p:cNvPr>
          <p:cNvSpPr>
            <a:spLocks noGrp="1"/>
          </p:cNvSpPr>
          <p:nvPr>
            <p:ph type="body" idx="1"/>
          </p:nvPr>
        </p:nvSpPr>
        <p:spPr/>
        <p:txBody>
          <a:bodyPr/>
          <a:lstStyle/>
          <a:p>
            <a:r>
              <a:rPr kumimoji="1" lang="ja-JP" altLang="en-US" sz="1000" dirty="0"/>
              <a:t>従来方式の</a:t>
            </a:r>
            <a:r>
              <a:rPr kumimoji="1" lang="en-US" altLang="ja-JP" sz="1000" dirty="0"/>
              <a:t>CII</a:t>
            </a:r>
            <a:r>
              <a:rPr kumimoji="1" lang="ja-JP" altLang="en-US" sz="1000" dirty="0"/>
              <a:t>で使用した要素画像はこちらです。</a:t>
            </a:r>
          </a:p>
        </p:txBody>
      </p:sp>
      <p:sp>
        <p:nvSpPr>
          <p:cNvPr id="4" name="スライド番号プレースホルダー 3">
            <a:extLst>
              <a:ext uri="{FF2B5EF4-FFF2-40B4-BE49-F238E27FC236}">
                <a16:creationId xmlns:a16="http://schemas.microsoft.com/office/drawing/2014/main" id="{0B5A72CB-80D5-C930-E760-BCE8282337B6}"/>
              </a:ext>
            </a:extLst>
          </p:cNvPr>
          <p:cNvSpPr>
            <a:spLocks noGrp="1"/>
          </p:cNvSpPr>
          <p:nvPr>
            <p:ph type="sldNum" sz="quarter" idx="5"/>
          </p:nvPr>
        </p:nvSpPr>
        <p:spPr/>
        <p:txBody>
          <a:bodyPr/>
          <a:lstStyle/>
          <a:p>
            <a:fld id="{BDE216E2-9A8E-492B-BACE-B7E289E779C8}" type="slidenum">
              <a:rPr kumimoji="1" lang="ja-JP" altLang="en-US" smtClean="0"/>
              <a:t>8</a:t>
            </a:fld>
            <a:endParaRPr kumimoji="1" lang="ja-JP" altLang="en-US"/>
          </a:p>
        </p:txBody>
      </p:sp>
    </p:spTree>
    <p:extLst>
      <p:ext uri="{BB962C8B-B14F-4D97-AF65-F5344CB8AC3E}">
        <p14:creationId xmlns:p14="http://schemas.microsoft.com/office/powerpoint/2010/main" val="1747899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CII</a:t>
            </a:r>
            <a:r>
              <a:rPr kumimoji="1" lang="ja-JP" altLang="en-US"/>
              <a:t>では、視野角が小さいため、正しい立体像と</a:t>
            </a:r>
            <a:r>
              <a:rPr kumimoji="1" lang="en-US" altLang="ja-JP"/>
              <a:t>,</a:t>
            </a:r>
            <a:r>
              <a:rPr kumimoji="1" lang="ja-JP" altLang="en-US"/>
              <a:t>偽像との間隔が狭くなります。そのため、横幅の広いティーポットを、虚像による立体像として</a:t>
            </a:r>
            <a:r>
              <a:rPr kumimoji="1" lang="en-US" altLang="ja-JP"/>
              <a:t>,</a:t>
            </a:r>
            <a:r>
              <a:rPr kumimoji="1" lang="ja-JP" altLang="en-US"/>
              <a:t>提示した場合、偽像が観察される他、正しい立体像と</a:t>
            </a:r>
            <a:r>
              <a:rPr kumimoji="1" lang="en-US" altLang="ja-JP"/>
              <a:t>,</a:t>
            </a:r>
            <a:r>
              <a:rPr kumimoji="1" lang="ja-JP" altLang="en-US"/>
              <a:t>偽像の一部が</a:t>
            </a:r>
            <a:r>
              <a:rPr kumimoji="1" lang="en-US" altLang="ja-JP"/>
              <a:t>,</a:t>
            </a:r>
            <a:r>
              <a:rPr kumimoji="1" lang="ja-JP" altLang="en-US"/>
              <a:t>重なって観察されます。</a:t>
            </a:r>
          </a:p>
        </p:txBody>
      </p:sp>
      <p:sp>
        <p:nvSpPr>
          <p:cNvPr id="4" name="スライド番号プレースホルダー 3"/>
          <p:cNvSpPr>
            <a:spLocks noGrp="1"/>
          </p:cNvSpPr>
          <p:nvPr>
            <p:ph type="sldNum" sz="quarter" idx="5"/>
          </p:nvPr>
        </p:nvSpPr>
        <p:spPr/>
        <p:txBody>
          <a:bodyPr/>
          <a:lstStyle/>
          <a:p>
            <a:fld id="{BDE216E2-9A8E-492B-BACE-B7E289E779C8}" type="slidenum">
              <a:rPr kumimoji="1" lang="ja-JP" altLang="en-US" smtClean="0"/>
              <a:t>9</a:t>
            </a:fld>
            <a:endParaRPr kumimoji="1" lang="ja-JP" altLang="en-US"/>
          </a:p>
        </p:txBody>
      </p:sp>
    </p:spTree>
    <p:extLst>
      <p:ext uri="{BB962C8B-B14F-4D97-AF65-F5344CB8AC3E}">
        <p14:creationId xmlns:p14="http://schemas.microsoft.com/office/powerpoint/2010/main" val="2726897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1402596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2606159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246838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9648"/>
            <a:ext cx="10515600" cy="1325563"/>
          </a:xfrm>
        </p:spPr>
        <p:txBody>
          <a:bodyPr/>
          <a:lstStyle/>
          <a:p>
            <a:r>
              <a:rPr lang="en-US"/>
              <a:t>Click to edit Master title style</a:t>
            </a:r>
          </a:p>
        </p:txBody>
      </p:sp>
      <p:sp>
        <p:nvSpPr>
          <p:cNvPr id="9" name="Rectangle 8"/>
          <p:cNvSpPr/>
          <p:nvPr userDrawn="1"/>
        </p:nvSpPr>
        <p:spPr>
          <a:xfrm>
            <a:off x="1" y="302705"/>
            <a:ext cx="430305" cy="836062"/>
          </a:xfrm>
          <a:prstGeom prst="rect">
            <a:avLst/>
          </a:prstGeom>
          <a:solidFill>
            <a:srgbClr val="66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6" name="PR"/>
          <p:cNvGrpSpPr/>
          <p:nvPr userDrawn="1"/>
        </p:nvGrpSpPr>
        <p:grpSpPr>
          <a:xfrm>
            <a:off x="9323611" y="307160"/>
            <a:ext cx="2868389" cy="831608"/>
            <a:chOff x="6992708" y="371062"/>
            <a:chExt cx="2151292" cy="706453"/>
          </a:xfrm>
        </p:grpSpPr>
        <p:sp>
          <p:nvSpPr>
            <p:cNvPr id="7" name="Rectangle 6"/>
            <p:cNvSpPr/>
            <p:nvPr/>
          </p:nvSpPr>
          <p:spPr>
            <a:xfrm>
              <a:off x="6992708" y="371062"/>
              <a:ext cx="2151292" cy="706453"/>
            </a:xfrm>
            <a:prstGeom prst="rect">
              <a:avLst/>
            </a:prstGeom>
            <a:solidFill>
              <a:srgbClr val="663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b="1">
                  <a:latin typeface="Verdana" panose="020B0604030504040204" pitchFamily="34" charset="0"/>
                  <a:ea typeface="Verdana" panose="020B0604030504040204" pitchFamily="34" charset="0"/>
                </a:rPr>
                <a:t>   Previous </a:t>
              </a:r>
              <a:br>
                <a:rPr lang="en-US" sz="1600" b="1">
                  <a:latin typeface="Verdana" panose="020B0604030504040204" pitchFamily="34" charset="0"/>
                  <a:ea typeface="Verdana" panose="020B0604030504040204" pitchFamily="34" charset="0"/>
                </a:rPr>
              </a:br>
              <a:r>
                <a:rPr lang="en-US" sz="1600" b="1">
                  <a:latin typeface="Verdana" panose="020B0604030504040204" pitchFamily="34" charset="0"/>
                  <a:ea typeface="Verdana" panose="020B0604030504040204" pitchFamily="34" charset="0"/>
                </a:rPr>
                <a:t>   Research</a:t>
              </a:r>
            </a:p>
          </p:txBody>
        </p:sp>
        <p:sp>
          <p:nvSpPr>
            <p:cNvPr id="8" name="TextBox 7"/>
            <p:cNvSpPr txBox="1"/>
            <p:nvPr/>
          </p:nvSpPr>
          <p:spPr>
            <a:xfrm>
              <a:off x="7152678" y="475072"/>
              <a:ext cx="510192" cy="496768"/>
            </a:xfrm>
            <a:prstGeom prst="rect">
              <a:avLst/>
            </a:prstGeom>
            <a:noFill/>
          </p:spPr>
          <p:txBody>
            <a:bodyPr wrap="square" rtlCol="0">
              <a:spAutoFit/>
            </a:bodyPr>
            <a:lstStyle/>
            <a:p>
              <a:r>
                <a:rPr lang="en-US" sz="3200">
                  <a:solidFill>
                    <a:schemeClr val="bg1"/>
                  </a:solidFill>
                  <a:latin typeface="Verdana" panose="020B0604030504040204" pitchFamily="34" charset="0"/>
                  <a:ea typeface="Verdana" panose="020B0604030504040204" pitchFamily="34" charset="0"/>
                </a:rPr>
                <a:t>2</a:t>
              </a:r>
            </a:p>
          </p:txBody>
        </p:sp>
      </p:grpSp>
      <p:sp>
        <p:nvSpPr>
          <p:cNvPr id="10" name="Slide Number Placeholder 4"/>
          <p:cNvSpPr>
            <a:spLocks noGrp="1"/>
          </p:cNvSpPr>
          <p:nvPr>
            <p:ph type="sldNum" sz="quarter" idx="12"/>
          </p:nvPr>
        </p:nvSpPr>
        <p:spPr>
          <a:xfrm>
            <a:off x="9519029" y="6536674"/>
            <a:ext cx="2743200" cy="365125"/>
          </a:xfrm>
        </p:spPr>
        <p:txBody>
          <a:bodyPr/>
          <a:lstStyle>
            <a:lvl1pPr algn="r">
              <a:defRPr/>
            </a:lvl1pPr>
          </a:lstStyle>
          <a:p>
            <a:fld id="{E0FF5D62-5703-4480-913F-0FFB55F99876}" type="slidenum">
              <a:rPr lang="en-US" smtClean="0"/>
              <a:pPr/>
              <a:t>‹#›</a:t>
            </a:fld>
            <a:endParaRPr lang="en-US"/>
          </a:p>
        </p:txBody>
      </p:sp>
    </p:spTree>
    <p:extLst>
      <p:ext uri="{BB962C8B-B14F-4D97-AF65-F5344CB8AC3E}">
        <p14:creationId xmlns:p14="http://schemas.microsoft.com/office/powerpoint/2010/main" val="1766774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054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4009331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53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097279"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3372818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976904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557207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7" name="Date Placeholder 6"/>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175436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5127" y="365760"/>
            <a:ext cx="10515600" cy="792000"/>
          </a:xfrm>
        </p:spPr>
        <p:txBody>
          <a:bodyPr>
            <a:normAutofit/>
          </a:bodyPr>
          <a:lstStyle>
            <a:lvl1pPr>
              <a:defRPr sz="4000"/>
            </a:lvl1pPr>
          </a:lstStyle>
          <a:p>
            <a:r>
              <a:rPr lang="ja-JP" altLang="en-US"/>
              <a:t>マスター タイトルの書式設定</a:t>
            </a:r>
            <a:endParaRPr lang="en-US"/>
          </a:p>
        </p:txBody>
      </p:sp>
      <p:sp>
        <p:nvSpPr>
          <p:cNvPr id="3" name="Content Placeholder 2"/>
          <p:cNvSpPr>
            <a:spLocks noGrp="1"/>
          </p:cNvSpPr>
          <p:nvPr>
            <p:ph idx="1"/>
          </p:nvPr>
        </p:nvSpPr>
        <p:spPr>
          <a:xfrm>
            <a:off x="845127" y="1157761"/>
            <a:ext cx="10515600" cy="502237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511803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4F6A84F-CA9A-4294-BA01-66034091EB26}" type="datetimeFigureOut">
              <a:rPr kumimoji="1" lang="ja-JP" altLang="en-US" smtClean="0"/>
              <a:t>2025/11/28</a:t>
            </a:fld>
            <a:endParaRPr kumimoji="1" lang="ja-JP" alt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3315235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3422377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4015752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42201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lgn="ctr">
              <a:defRPr sz="4400" b="0"/>
            </a:lvl1pPr>
          </a:lstStyle>
          <a:p>
            <a:r>
              <a:rPr lang="ja-JP" altLang="en-US"/>
              <a:t>マスター タイトルの書式設定</a:t>
            </a:r>
            <a:endParaRPr lang="en-US"/>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lgn="ctr">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221910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5127" y="365760"/>
            <a:ext cx="10515600" cy="792000"/>
          </a:xfrm>
        </p:spPr>
        <p:txBody>
          <a:bodyPr>
            <a:normAutofit/>
          </a:bodyPr>
          <a:lstStyle>
            <a:lvl1pPr>
              <a:defRPr sz="4000"/>
            </a:lvl1pPr>
          </a:lstStyle>
          <a:p>
            <a:r>
              <a:rPr lang="ja-JP" altLang="en-US"/>
              <a:t>マスター タイトルの書式設定</a:t>
            </a:r>
            <a:endParaRPr lang="en-US"/>
          </a:p>
        </p:txBody>
      </p:sp>
      <p:sp>
        <p:nvSpPr>
          <p:cNvPr id="3" name="Content Placeholder 2"/>
          <p:cNvSpPr>
            <a:spLocks noGrp="1"/>
          </p:cNvSpPr>
          <p:nvPr>
            <p:ph sz="half" idx="1"/>
          </p:nvPr>
        </p:nvSpPr>
        <p:spPr>
          <a:xfrm>
            <a:off x="845127" y="1157761"/>
            <a:ext cx="5243947" cy="502237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095999" y="1157761"/>
            <a:ext cx="5264727" cy="502237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162716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6" y="1157761"/>
            <a:ext cx="5243948" cy="792000"/>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1949760"/>
            <a:ext cx="5243947" cy="423831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096001" y="1157759"/>
            <a:ext cx="5257801" cy="792000"/>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02931" y="1949760"/>
            <a:ext cx="5250872" cy="423831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
        <p:nvSpPr>
          <p:cNvPr id="10" name="Title 9"/>
          <p:cNvSpPr>
            <a:spLocks noGrp="1"/>
          </p:cNvSpPr>
          <p:nvPr>
            <p:ph type="title"/>
          </p:nvPr>
        </p:nvSpPr>
        <p:spPr>
          <a:xfrm>
            <a:off x="845127" y="365760"/>
            <a:ext cx="10515600" cy="792000"/>
          </a:xfrm>
        </p:spPr>
        <p:txBody>
          <a:bodyPr>
            <a:normAutofit/>
          </a:bodyPr>
          <a:lstStyle>
            <a:lvl1pPr>
              <a:defRPr sz="4000"/>
            </a:lvl1pPr>
          </a:lstStyle>
          <a:p>
            <a:r>
              <a:rPr lang="ja-JP" altLang="en-US"/>
              <a:t>マスター タイトルの書式設定</a:t>
            </a:r>
            <a:endParaRPr lang="en-US"/>
          </a:p>
        </p:txBody>
      </p:sp>
    </p:spTree>
    <p:extLst>
      <p:ext uri="{BB962C8B-B14F-4D97-AF65-F5344CB8AC3E}">
        <p14:creationId xmlns:p14="http://schemas.microsoft.com/office/powerpoint/2010/main" val="282258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
        <p:nvSpPr>
          <p:cNvPr id="6" name="Title 5"/>
          <p:cNvSpPr>
            <a:spLocks noGrp="1"/>
          </p:cNvSpPr>
          <p:nvPr>
            <p:ph type="title"/>
          </p:nvPr>
        </p:nvSpPr>
        <p:spPr>
          <a:xfrm>
            <a:off x="845127" y="365760"/>
            <a:ext cx="10515600" cy="792000"/>
          </a:xfrm>
        </p:spPr>
        <p:txBody>
          <a:bodyPr>
            <a:normAutofit/>
          </a:bodyPr>
          <a:lstStyle>
            <a:lvl1pPr>
              <a:defRPr sz="4000"/>
            </a:lvl1pPr>
          </a:lstStyle>
          <a:p>
            <a:r>
              <a:rPr lang="ja-JP" altLang="en-US"/>
              <a:t>マスター タイトルの書式設定</a:t>
            </a:r>
            <a:endParaRPr lang="en-US"/>
          </a:p>
        </p:txBody>
      </p:sp>
    </p:spTree>
    <p:extLst>
      <p:ext uri="{BB962C8B-B14F-4D97-AF65-F5344CB8AC3E}">
        <p14:creationId xmlns:p14="http://schemas.microsoft.com/office/powerpoint/2010/main" val="82725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4181864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3200" b="0"/>
            </a:lvl1pPr>
          </a:lstStyle>
          <a:p>
            <a:r>
              <a:rPr lang="ja-JP" altLang="en-US"/>
              <a:t>マスター タイトルの書式設定</a:t>
            </a:r>
            <a:endParaRPr lang="en-US"/>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48789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F6A84F-CA9A-4294-BA01-66034091EB26}" type="datetimeFigureOut">
              <a:rPr kumimoji="1" lang="ja-JP" altLang="en-US" smtClean="0"/>
              <a:t>2025/11/28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2954B5-1A60-4E3B-983F-98031C2525C1}" type="slidenum">
              <a:rPr kumimoji="1" lang="ja-JP" altLang="en-US" smtClean="0"/>
              <a:t>‹#›</a:t>
            </a:fld>
            <a:endParaRPr kumimoji="1" lang="ja-JP" altLang="en-US"/>
          </a:p>
        </p:txBody>
      </p:sp>
    </p:spTree>
    <p:extLst>
      <p:ext uri="{BB962C8B-B14F-4D97-AF65-F5344CB8AC3E}">
        <p14:creationId xmlns:p14="http://schemas.microsoft.com/office/powerpoint/2010/main" val="241169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2400">
                <a:solidFill>
                  <a:schemeClr val="tx1">
                    <a:lumMod val="65000"/>
                    <a:lumOff val="35000"/>
                  </a:schemeClr>
                </a:solidFill>
              </a:defRPr>
            </a:lvl1pPr>
          </a:lstStyle>
          <a:p>
            <a:fld id="{F4F6A84F-CA9A-4294-BA01-66034091EB26}" type="datetimeFigureOut">
              <a:rPr kumimoji="1" lang="ja-JP" altLang="en-US" smtClean="0"/>
              <a:pPr/>
              <a:t>2025/11/28</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772954B5-1A60-4E3B-983F-98031C2525C1}" type="slidenum">
              <a:rPr kumimoji="1" lang="ja-JP" altLang="en-US" smtClean="0"/>
              <a:pPr/>
              <a:t>‹#›</a:t>
            </a:fld>
            <a:endParaRPr kumimoji="1" lang="ja-JP" altLang="en-US"/>
          </a:p>
        </p:txBody>
      </p:sp>
    </p:spTree>
    <p:extLst>
      <p:ext uri="{BB962C8B-B14F-4D97-AF65-F5344CB8AC3E}">
        <p14:creationId xmlns:p14="http://schemas.microsoft.com/office/powerpoint/2010/main" val="263634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4F6A84F-CA9A-4294-BA01-66034091EB26}" type="datetimeFigureOut">
              <a:rPr kumimoji="1" lang="ja-JP" altLang="en-US" smtClean="0"/>
              <a:pPr/>
              <a:t>2025/11/28</a:t>
            </a:fld>
            <a:endParaRPr kumimoji="1" lang="ja-JP" alt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72954B5-1A60-4E3B-983F-98031C2525C1}" type="slidenum">
              <a:rPr kumimoji="1" lang="ja-JP" altLang="en-US" smtClean="0"/>
              <a:pPr/>
              <a:t>‹#›</a:t>
            </a:fld>
            <a:endParaRPr kumimoji="1" lang="ja-JP" alt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0037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80.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0.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3F2D9D-7C0F-4B71-B670-449BF660FF15}"/>
              </a:ext>
            </a:extLst>
          </p:cNvPr>
          <p:cNvSpPr>
            <a:spLocks noGrp="1"/>
          </p:cNvSpPr>
          <p:nvPr>
            <p:ph type="ctrTitle"/>
          </p:nvPr>
        </p:nvSpPr>
        <p:spPr>
          <a:xfrm>
            <a:off x="1097280" y="758952"/>
            <a:ext cx="10058400" cy="2904399"/>
          </a:xfrm>
        </p:spPr>
        <p:txBody>
          <a:bodyPr>
            <a:normAutofit/>
          </a:bodyPr>
          <a:lstStyle/>
          <a:p>
            <a:r>
              <a:rPr lang="ja-JP" altLang="en-US" sz="5400" dirty="0"/>
              <a:t>時分割表示による</a:t>
            </a:r>
            <a:br>
              <a:rPr lang="en-US" altLang="ja-JP" sz="5400" dirty="0"/>
            </a:br>
            <a:r>
              <a:rPr lang="ja-JP" altLang="en-US" sz="5400" dirty="0"/>
              <a:t>粗インテグラル式裸眼立体</a:t>
            </a:r>
            <a:br>
              <a:rPr lang="en-US" altLang="ja-JP" sz="5400" dirty="0"/>
            </a:br>
            <a:r>
              <a:rPr lang="ja-JP" altLang="en-US" sz="5400" dirty="0"/>
              <a:t>ディスプレイの偽像抑制</a:t>
            </a:r>
          </a:p>
        </p:txBody>
      </p:sp>
      <p:sp>
        <p:nvSpPr>
          <p:cNvPr id="3" name="字幕 2">
            <a:extLst>
              <a:ext uri="{FF2B5EF4-FFF2-40B4-BE49-F238E27FC236}">
                <a16:creationId xmlns:a16="http://schemas.microsoft.com/office/drawing/2014/main" id="{CA8FC58C-009B-44C2-AAE9-A69797F55EC4}"/>
              </a:ext>
            </a:extLst>
          </p:cNvPr>
          <p:cNvSpPr>
            <a:spLocks noGrp="1"/>
          </p:cNvSpPr>
          <p:nvPr>
            <p:ph type="subTitle" idx="1"/>
          </p:nvPr>
        </p:nvSpPr>
        <p:spPr>
          <a:xfrm>
            <a:off x="1100051" y="4455620"/>
            <a:ext cx="10058400" cy="1508108"/>
          </a:xfrm>
        </p:spPr>
        <p:txBody>
          <a:bodyPr>
            <a:noAutofit/>
          </a:bodyPr>
          <a:lstStyle/>
          <a:p>
            <a:r>
              <a:rPr lang="ja-JP" altLang="en-US" sz="2800" dirty="0"/>
              <a:t>○堤大河　掛谷英紀</a:t>
            </a:r>
            <a:endParaRPr lang="en-US" altLang="ja-JP" sz="2800" dirty="0"/>
          </a:p>
          <a:p>
            <a:r>
              <a:rPr lang="ja-JP" altLang="en-US" sz="2800" dirty="0"/>
              <a:t>筑波大学</a:t>
            </a:r>
          </a:p>
        </p:txBody>
      </p:sp>
      <p:sp>
        <p:nvSpPr>
          <p:cNvPr id="4" name="Slide Number Placeholder 3">
            <a:extLst>
              <a:ext uri="{FF2B5EF4-FFF2-40B4-BE49-F238E27FC236}">
                <a16:creationId xmlns:a16="http://schemas.microsoft.com/office/drawing/2014/main" id="{4D7298F5-6B33-86B1-5687-631658C64C41}"/>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a:t>
            </a:fld>
            <a:endParaRPr lang="en-US" sz="4000"/>
          </a:p>
        </p:txBody>
      </p:sp>
    </p:spTree>
    <p:extLst>
      <p:ext uri="{BB962C8B-B14F-4D97-AF65-F5344CB8AC3E}">
        <p14:creationId xmlns:p14="http://schemas.microsoft.com/office/powerpoint/2010/main" val="3082899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a:extLst>
              <a:ext uri="{FF2B5EF4-FFF2-40B4-BE49-F238E27FC236}">
                <a16:creationId xmlns:a16="http://schemas.microsoft.com/office/drawing/2014/main" id="{3B32C84E-F5F6-DA53-2B02-528CAEA60DC0}"/>
              </a:ext>
            </a:extLst>
          </p:cNvPr>
          <p:cNvPicPr>
            <a:picLocks noChangeAspect="1"/>
          </p:cNvPicPr>
          <p:nvPr/>
        </p:nvPicPr>
        <p:blipFill rotWithShape="1">
          <a:blip r:embed="rId3"/>
          <a:srcRect l="22892" t="28290" r="15157" b="15506"/>
          <a:stretch/>
        </p:blipFill>
        <p:spPr bwMode="auto">
          <a:xfrm>
            <a:off x="3878514" y="561490"/>
            <a:ext cx="8178861" cy="5735020"/>
          </a:xfrm>
          <a:prstGeom prst="rect">
            <a:avLst/>
          </a:prstGeom>
          <a:ln>
            <a:noFill/>
          </a:ln>
          <a:extLst>
            <a:ext uri="{53640926-AAD7-44D8-BBD7-CCE9431645EC}">
              <a14:shadowObscured xmlns:a14="http://schemas.microsoft.com/office/drawing/2010/main"/>
            </a:ext>
          </a:extLst>
        </p:spPr>
      </p:pic>
      <p:sp>
        <p:nvSpPr>
          <p:cNvPr id="2" name="タイトル 1">
            <a:extLst>
              <a:ext uri="{FF2B5EF4-FFF2-40B4-BE49-F238E27FC236}">
                <a16:creationId xmlns:a16="http://schemas.microsoft.com/office/drawing/2014/main" id="{6679A60E-7CA0-9D8B-DAFF-C8D521210C3F}"/>
              </a:ext>
            </a:extLst>
          </p:cNvPr>
          <p:cNvSpPr txBox="1">
            <a:spLocks/>
          </p:cNvSpPr>
          <p:nvPr/>
        </p:nvSpPr>
        <p:spPr>
          <a:xfrm>
            <a:off x="247289" y="293136"/>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偽像抑制の先行研究</a:t>
            </a:r>
            <a:endParaRPr lang="ja-JP" altLang="en-US" dirty="0"/>
          </a:p>
        </p:txBody>
      </p:sp>
      <p:sp>
        <p:nvSpPr>
          <p:cNvPr id="4" name="コンテンツ プレースホルダー 2">
            <a:extLst>
              <a:ext uri="{FF2B5EF4-FFF2-40B4-BE49-F238E27FC236}">
                <a16:creationId xmlns:a16="http://schemas.microsoft.com/office/drawing/2014/main" id="{0763D82C-9FDE-31BC-1A26-78C6D44CBD0A}"/>
              </a:ext>
            </a:extLst>
          </p:cNvPr>
          <p:cNvSpPr txBox="1">
            <a:spLocks/>
          </p:cNvSpPr>
          <p:nvPr/>
        </p:nvSpPr>
        <p:spPr>
          <a:xfrm>
            <a:off x="247290" y="1640225"/>
            <a:ext cx="4169630" cy="269669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600" dirty="0"/>
              <a:t>・偽像を生成する</a:t>
            </a:r>
            <a:br>
              <a:rPr lang="en-US" altLang="ja-JP" sz="3600" dirty="0"/>
            </a:br>
            <a:r>
              <a:rPr lang="ja-JP" altLang="en-US" sz="3600" dirty="0"/>
              <a:t>　方向の光を</a:t>
            </a:r>
            <a:r>
              <a:rPr lang="ja-JP" altLang="en-US" sz="3600" dirty="0">
                <a:solidFill>
                  <a:srgbClr val="FF0000"/>
                </a:solidFill>
              </a:rPr>
              <a:t>抑制</a:t>
            </a:r>
            <a:br>
              <a:rPr lang="en-US" altLang="ja-JP" sz="3600" dirty="0">
                <a:solidFill>
                  <a:srgbClr val="FF0000"/>
                </a:solidFill>
              </a:rPr>
            </a:br>
            <a:r>
              <a:rPr lang="ja-JP" altLang="en-US" sz="3600" dirty="0">
                <a:solidFill>
                  <a:srgbClr val="FF0000"/>
                </a:solidFill>
              </a:rPr>
              <a:t>　</a:t>
            </a:r>
            <a:r>
              <a:rPr lang="en-US" altLang="ja-JP" sz="2800" dirty="0"/>
              <a:t>(</a:t>
            </a:r>
            <a:r>
              <a:rPr lang="en-US" altLang="ja-JP" sz="2800" dirty="0" err="1"/>
              <a:t>Kakeya</a:t>
            </a:r>
            <a:r>
              <a:rPr lang="en-US" altLang="ja-JP" sz="2800" dirty="0"/>
              <a:t> et al., 2013)</a:t>
            </a:r>
            <a:br>
              <a:rPr lang="en-US" altLang="ja-JP" sz="2800" dirty="0">
                <a:latin typeface="+mn-ea"/>
              </a:rPr>
            </a:br>
            <a:br>
              <a:rPr lang="en-US" altLang="ja-JP" sz="1800" dirty="0"/>
            </a:br>
            <a:endParaRPr lang="en-US" altLang="ja-JP" dirty="0"/>
          </a:p>
          <a:p>
            <a:endParaRPr lang="ja-JP" altLang="en-US" dirty="0"/>
          </a:p>
        </p:txBody>
      </p:sp>
      <p:sp>
        <p:nvSpPr>
          <p:cNvPr id="6" name="Slide Number Placeholder 3">
            <a:extLst>
              <a:ext uri="{FF2B5EF4-FFF2-40B4-BE49-F238E27FC236}">
                <a16:creationId xmlns:a16="http://schemas.microsoft.com/office/drawing/2014/main" id="{159DD5DA-5CBD-014F-9E98-0883728114BD}"/>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10</a:t>
            </a:fld>
            <a:endParaRPr lang="en-US" sz="4000"/>
          </a:p>
        </p:txBody>
      </p:sp>
      <p:sp>
        <p:nvSpPr>
          <p:cNvPr id="8" name="コンテンツ プレースホルダー 2">
            <a:extLst>
              <a:ext uri="{FF2B5EF4-FFF2-40B4-BE49-F238E27FC236}">
                <a16:creationId xmlns:a16="http://schemas.microsoft.com/office/drawing/2014/main" id="{31F72179-9309-7340-23B8-E69BADAC5392}"/>
              </a:ext>
            </a:extLst>
          </p:cNvPr>
          <p:cNvSpPr txBox="1">
            <a:spLocks/>
          </p:cNvSpPr>
          <p:nvPr/>
        </p:nvSpPr>
        <p:spPr>
          <a:xfrm>
            <a:off x="247289" y="4579618"/>
            <a:ext cx="5124091" cy="269669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600" dirty="0"/>
              <a:t>・</a:t>
            </a:r>
            <a:r>
              <a:rPr lang="en-US" altLang="ja-JP" sz="3600" dirty="0"/>
              <a:t>CII</a:t>
            </a:r>
            <a:r>
              <a:rPr lang="ja-JP" altLang="en-US" sz="3600" dirty="0"/>
              <a:t>で提示する立体像の</a:t>
            </a:r>
            <a:br>
              <a:rPr lang="en-US" altLang="ja-JP" sz="3600" dirty="0"/>
            </a:br>
            <a:r>
              <a:rPr lang="ja-JP" altLang="en-US" sz="3600" dirty="0"/>
              <a:t>　</a:t>
            </a:r>
            <a:r>
              <a:rPr lang="ja-JP" altLang="en-US" sz="3600" dirty="0">
                <a:solidFill>
                  <a:srgbClr val="FF0000"/>
                </a:solidFill>
              </a:rPr>
              <a:t>大きさ</a:t>
            </a:r>
            <a:r>
              <a:rPr lang="ja-JP" altLang="en-US" sz="3600" dirty="0"/>
              <a:t>を変更できない</a:t>
            </a:r>
            <a:endParaRPr kumimoji="1" lang="ja-JP" altLang="en-US" sz="3600" dirty="0"/>
          </a:p>
          <a:p>
            <a:pPr marL="0" indent="0">
              <a:buFont typeface="Calibri" panose="020F0502020204030204" pitchFamily="34" charset="0"/>
              <a:buNone/>
            </a:pPr>
            <a:br>
              <a:rPr lang="en-US" altLang="ja-JP" dirty="0"/>
            </a:br>
            <a:endParaRPr lang="en-US" altLang="ja-JP" dirty="0"/>
          </a:p>
          <a:p>
            <a:endParaRPr lang="ja-JP" altLang="en-US" dirty="0"/>
          </a:p>
        </p:txBody>
      </p:sp>
    </p:spTree>
    <p:extLst>
      <p:ext uri="{BB962C8B-B14F-4D97-AF65-F5344CB8AC3E}">
        <p14:creationId xmlns:p14="http://schemas.microsoft.com/office/powerpoint/2010/main" val="2782290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C6F47-C9D1-B378-52ED-6A3D294C854F}"/>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A4A09DC1-DA01-80BF-A516-434B1D778051}"/>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822A237D-D29D-D9AF-1E0E-408DEB066FAF}"/>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・粗インテグラル表示</a:t>
            </a:r>
            <a:r>
              <a:rPr lang="en-US" altLang="ja-JP" sz="3600" dirty="0"/>
              <a:t>(CII)</a:t>
            </a:r>
          </a:p>
          <a:p>
            <a:pPr marL="0" indent="0">
              <a:buFont typeface="Calibri" panose="020F0502020204030204" pitchFamily="34" charset="0"/>
              <a:buNone/>
            </a:pPr>
            <a:r>
              <a:rPr lang="ja-JP" altLang="en-US" sz="3600" dirty="0">
                <a:solidFill>
                  <a:schemeClr val="tx1"/>
                </a:solidFill>
              </a:rPr>
              <a:t>・先行研究</a:t>
            </a:r>
            <a:endParaRPr lang="en-US" altLang="ja-JP" sz="3600" dirty="0">
              <a:solidFill>
                <a:schemeClr val="tx1"/>
              </a:solidFill>
            </a:endParaRPr>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en-US" altLang="ja-JP" sz="3200" dirty="0">
                <a:solidFill>
                  <a:srgbClr val="FF0000"/>
                </a:solidFill>
              </a:rPr>
              <a:t>‣</a:t>
            </a:r>
            <a:r>
              <a:rPr lang="ja-JP" altLang="en-US" sz="3200" dirty="0">
                <a:solidFill>
                  <a:srgbClr val="FF0000"/>
                </a:solidFill>
              </a:rPr>
              <a:t>視域の拡大</a:t>
            </a:r>
            <a:endParaRPr lang="en-US" altLang="ja-JP" sz="3200" dirty="0">
              <a:solidFill>
                <a:srgbClr val="FF0000"/>
              </a:solidFill>
            </a:endParaRPr>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t>	‣</a:t>
            </a:r>
            <a:r>
              <a:rPr lang="ja-JP" altLang="en-US" sz="3200" dirty="0"/>
              <a:t>黒フレームを挿入した時分割表示の実装</a:t>
            </a:r>
            <a:endParaRPr lang="en-US" altLang="ja-JP" sz="3200" dirty="0"/>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D33EE676-3BF4-3EC3-9862-3D28D1C294E7}"/>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11</a:t>
            </a:fld>
            <a:endParaRPr lang="en-US" sz="4000" dirty="0"/>
          </a:p>
        </p:txBody>
      </p:sp>
    </p:spTree>
    <p:extLst>
      <p:ext uri="{BB962C8B-B14F-4D97-AF65-F5344CB8AC3E}">
        <p14:creationId xmlns:p14="http://schemas.microsoft.com/office/powerpoint/2010/main" val="81974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3031-A70F-2211-682F-F4836DA96B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1222BE7-9883-A05F-7FD4-029A21A41945}"/>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従来の</a:t>
            </a:r>
            <a:r>
              <a:rPr kumimoji="1" lang="en-US" altLang="ja-JP">
                <a:latin typeface="+mn-ea"/>
                <a:ea typeface="+mn-ea"/>
              </a:rPr>
              <a:t>CII</a:t>
            </a:r>
            <a:r>
              <a:rPr kumimoji="1" lang="ja-JP" altLang="en-US"/>
              <a:t>の視域幅</a:t>
            </a:r>
            <a:endParaRPr lang="ja-JP" altLang="en-US"/>
          </a:p>
        </p:txBody>
      </p:sp>
      <p:sp>
        <p:nvSpPr>
          <p:cNvPr id="3" name="Slide Number Placeholder 3">
            <a:extLst>
              <a:ext uri="{FF2B5EF4-FFF2-40B4-BE49-F238E27FC236}">
                <a16:creationId xmlns:a16="http://schemas.microsoft.com/office/drawing/2014/main" id="{1FB21E9F-9E50-CF3E-1A5C-B3F50FB46541}"/>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12</a:t>
            </a:fld>
            <a:endParaRPr lang="en-US" sz="4000"/>
          </a:p>
        </p:txBody>
      </p:sp>
      <p:grpSp>
        <p:nvGrpSpPr>
          <p:cNvPr id="5" name="グループ化 4">
            <a:extLst>
              <a:ext uri="{FF2B5EF4-FFF2-40B4-BE49-F238E27FC236}">
                <a16:creationId xmlns:a16="http://schemas.microsoft.com/office/drawing/2014/main" id="{E41536C8-13B7-D4B7-6229-282BDD63370C}"/>
              </a:ext>
            </a:extLst>
          </p:cNvPr>
          <p:cNvGrpSpPr/>
          <p:nvPr/>
        </p:nvGrpSpPr>
        <p:grpSpPr>
          <a:xfrm>
            <a:off x="596879" y="835454"/>
            <a:ext cx="7394102" cy="5424500"/>
            <a:chOff x="740472" y="265621"/>
            <a:chExt cx="9119853" cy="6168770"/>
          </a:xfrm>
        </p:grpSpPr>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8643861D-FFB7-FCF6-FBB0-FE8B1590B8DA}"/>
                    </a:ext>
                  </a:extLst>
                </p:cNvPr>
                <p:cNvSpPr txBox="1"/>
                <p:nvPr/>
              </p:nvSpPr>
              <p:spPr>
                <a:xfrm>
                  <a:off x="9265641" y="3639319"/>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𝑊</m:t>
                        </m:r>
                      </m:oMath>
                    </m:oMathPara>
                  </a14:m>
                  <a:endParaRPr kumimoji="1" lang="ja-JP" altLang="en-US" sz="2400"/>
                </a:p>
              </p:txBody>
            </p:sp>
          </mc:Choice>
          <mc:Fallback xmlns="">
            <p:sp>
              <p:nvSpPr>
                <p:cNvPr id="6" name="テキスト ボックス 5">
                  <a:extLst>
                    <a:ext uri="{FF2B5EF4-FFF2-40B4-BE49-F238E27FC236}">
                      <a16:creationId xmlns:a16="http://schemas.microsoft.com/office/drawing/2014/main" id="{BC165111-5671-CC62-0C5A-4483EEB21CA6}"/>
                    </a:ext>
                  </a:extLst>
                </p:cNvPr>
                <p:cNvSpPr txBox="1">
                  <a:spLocks noRot="1" noChangeAspect="1" noMove="1" noResize="1" noEditPoints="1" noAdjustHandles="1" noChangeArrowheads="1" noChangeShapeType="1" noTextEdit="1"/>
                </p:cNvSpPr>
                <p:nvPr/>
              </p:nvSpPr>
              <p:spPr>
                <a:xfrm>
                  <a:off x="9265641" y="3639319"/>
                  <a:ext cx="594684" cy="735011"/>
                </a:xfrm>
                <a:prstGeom prst="rect">
                  <a:avLst/>
                </a:prstGeom>
                <a:blipFill>
                  <a:blip r:embed="rId3"/>
                  <a:stretch>
                    <a:fillRect r="-8861"/>
                  </a:stretch>
                </a:blipFill>
              </p:spPr>
              <p:txBody>
                <a:bodyPr/>
                <a:lstStyle/>
                <a:p>
                  <a:r>
                    <a:rPr lang="en-US">
                      <a:noFill/>
                    </a:rPr>
                    <a:t> </a:t>
                  </a:r>
                </a:p>
              </p:txBody>
            </p:sp>
          </mc:Fallback>
        </mc:AlternateContent>
        <p:grpSp>
          <p:nvGrpSpPr>
            <p:cNvPr id="7" name="グループ化 6">
              <a:extLst>
                <a:ext uri="{FF2B5EF4-FFF2-40B4-BE49-F238E27FC236}">
                  <a16:creationId xmlns:a16="http://schemas.microsoft.com/office/drawing/2014/main" id="{802C4646-AA55-5C7B-977F-499E5FD00D5E}"/>
                </a:ext>
              </a:extLst>
            </p:cNvPr>
            <p:cNvGrpSpPr/>
            <p:nvPr/>
          </p:nvGrpSpPr>
          <p:grpSpPr>
            <a:xfrm>
              <a:off x="740472" y="265621"/>
              <a:ext cx="8537219" cy="6168770"/>
              <a:chOff x="740472" y="265621"/>
              <a:chExt cx="8537219" cy="6168770"/>
            </a:xfrm>
          </p:grpSpPr>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8FE12E90-7528-E5DC-BEFC-9DAC9DFDB71F}"/>
                      </a:ext>
                    </a:extLst>
                  </p:cNvPr>
                  <p:cNvSpPr txBox="1"/>
                  <p:nvPr/>
                </p:nvSpPr>
                <p:spPr>
                  <a:xfrm>
                    <a:off x="5442984" y="390620"/>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𝐿</m:t>
                          </m:r>
                        </m:oMath>
                      </m:oMathPara>
                    </a14:m>
                    <a:endParaRPr kumimoji="1" lang="ja-JP" altLang="en-US" sz="3600"/>
                  </a:p>
                </p:txBody>
              </p:sp>
            </mc:Choice>
            <mc:Fallback xmlns="">
              <p:sp>
                <p:nvSpPr>
                  <p:cNvPr id="8" name="テキスト ボックス 7">
                    <a:extLst>
                      <a:ext uri="{FF2B5EF4-FFF2-40B4-BE49-F238E27FC236}">
                        <a16:creationId xmlns:a16="http://schemas.microsoft.com/office/drawing/2014/main" id="{641DC36D-2F0F-0636-C6AF-9526EB5A1927}"/>
                      </a:ext>
                    </a:extLst>
                  </p:cNvPr>
                  <p:cNvSpPr txBox="1">
                    <a:spLocks noRot="1" noChangeAspect="1" noMove="1" noResize="1" noEditPoints="1" noAdjustHandles="1" noChangeArrowheads="1" noChangeShapeType="1" noTextEdit="1"/>
                  </p:cNvSpPr>
                  <p:nvPr/>
                </p:nvSpPr>
                <p:spPr>
                  <a:xfrm>
                    <a:off x="5442984" y="390620"/>
                    <a:ext cx="594684" cy="7350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43F1891C-28D2-E0EE-50F7-818ED253A8B9}"/>
                      </a:ext>
                    </a:extLst>
                  </p:cNvPr>
                  <p:cNvSpPr txBox="1"/>
                  <p:nvPr/>
                </p:nvSpPr>
                <p:spPr>
                  <a:xfrm>
                    <a:off x="1773532" y="265621"/>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𝑔</m:t>
                          </m:r>
                        </m:oMath>
                      </m:oMathPara>
                    </a14:m>
                    <a:endParaRPr kumimoji="1" lang="ja-JP" altLang="en-US" sz="3600"/>
                  </a:p>
                </p:txBody>
              </p:sp>
            </mc:Choice>
            <mc:Fallback xmlns="">
              <p:sp>
                <p:nvSpPr>
                  <p:cNvPr id="9" name="テキスト ボックス 8">
                    <a:extLst>
                      <a:ext uri="{FF2B5EF4-FFF2-40B4-BE49-F238E27FC236}">
                        <a16:creationId xmlns:a16="http://schemas.microsoft.com/office/drawing/2014/main" id="{65BECB05-3B32-CF51-2330-B47B9A1F9A28}"/>
                      </a:ext>
                    </a:extLst>
                  </p:cNvPr>
                  <p:cNvSpPr txBox="1">
                    <a:spLocks noRot="1" noChangeAspect="1" noMove="1" noResize="1" noEditPoints="1" noAdjustHandles="1" noChangeArrowheads="1" noChangeShapeType="1" noTextEdit="1"/>
                  </p:cNvSpPr>
                  <p:nvPr/>
                </p:nvSpPr>
                <p:spPr>
                  <a:xfrm>
                    <a:off x="1773532" y="265621"/>
                    <a:ext cx="594684" cy="735011"/>
                  </a:xfrm>
                  <a:prstGeom prst="rect">
                    <a:avLst/>
                  </a:prstGeom>
                  <a:blipFill>
                    <a:blip r:embed="rId5"/>
                    <a:stretch>
                      <a:fillRect/>
                    </a:stretch>
                  </a:blipFill>
                </p:spPr>
                <p:txBody>
                  <a:bodyPr/>
                  <a:lstStyle/>
                  <a:p>
                    <a:r>
                      <a:rPr lang="en-US">
                        <a:noFill/>
                      </a:rPr>
                      <a:t> </a:t>
                    </a:r>
                  </a:p>
                </p:txBody>
              </p:sp>
            </mc:Fallback>
          </mc:AlternateContent>
          <p:cxnSp>
            <p:nvCxnSpPr>
              <p:cNvPr id="10" name="直線コネクタ 9">
                <a:extLst>
                  <a:ext uri="{FF2B5EF4-FFF2-40B4-BE49-F238E27FC236}">
                    <a16:creationId xmlns:a16="http://schemas.microsoft.com/office/drawing/2014/main" id="{B551048A-DADF-0126-7C31-4D571CACC34C}"/>
                  </a:ext>
                </a:extLst>
              </p:cNvPr>
              <p:cNvCxnSpPr>
                <a:cxnSpLocks/>
              </p:cNvCxnSpPr>
              <p:nvPr/>
            </p:nvCxnSpPr>
            <p:spPr>
              <a:xfrm flipH="1" flipV="1">
                <a:off x="1592466" y="3532525"/>
                <a:ext cx="7560000" cy="1620516"/>
              </a:xfrm>
              <a:prstGeom prst="line">
                <a:avLst/>
              </a:prstGeom>
              <a:ln w="9525"/>
            </p:spPr>
            <p:style>
              <a:lnRef idx="1">
                <a:schemeClr val="dk1"/>
              </a:lnRef>
              <a:fillRef idx="0">
                <a:schemeClr val="dk1"/>
              </a:fillRef>
              <a:effectRef idx="0">
                <a:schemeClr val="dk1"/>
              </a:effectRef>
              <a:fontRef idx="minor">
                <a:schemeClr val="tx1"/>
              </a:fontRef>
            </p:style>
          </p:cxnSp>
          <p:grpSp>
            <p:nvGrpSpPr>
              <p:cNvPr id="11" name="グループ化 10">
                <a:extLst>
                  <a:ext uri="{FF2B5EF4-FFF2-40B4-BE49-F238E27FC236}">
                    <a16:creationId xmlns:a16="http://schemas.microsoft.com/office/drawing/2014/main" id="{04CAE512-821A-4772-721A-038F4BA6659B}"/>
                  </a:ext>
                </a:extLst>
              </p:cNvPr>
              <p:cNvGrpSpPr/>
              <p:nvPr/>
            </p:nvGrpSpPr>
            <p:grpSpPr>
              <a:xfrm>
                <a:off x="740472" y="981042"/>
                <a:ext cx="8537219" cy="5453349"/>
                <a:chOff x="740472" y="981042"/>
                <a:chExt cx="8537219" cy="5453349"/>
              </a:xfrm>
            </p:grpSpPr>
            <p:sp>
              <p:nvSpPr>
                <p:cNvPr id="12" name="楕円 11">
                  <a:extLst>
                    <a:ext uri="{FF2B5EF4-FFF2-40B4-BE49-F238E27FC236}">
                      <a16:creationId xmlns:a16="http://schemas.microsoft.com/office/drawing/2014/main" id="{52EE8F2B-6306-98C4-165F-51E47374DDB9}"/>
                    </a:ext>
                  </a:extLst>
                </p:cNvPr>
                <p:cNvSpPr/>
                <p:nvPr/>
              </p:nvSpPr>
              <p:spPr>
                <a:xfrm>
                  <a:off x="2495166" y="3524139"/>
                  <a:ext cx="118946"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3" name="楕円 12">
                  <a:extLst>
                    <a:ext uri="{FF2B5EF4-FFF2-40B4-BE49-F238E27FC236}">
                      <a16:creationId xmlns:a16="http://schemas.microsoft.com/office/drawing/2014/main" id="{09F7A0EE-7653-8A43-4027-932540B2601C}"/>
                    </a:ext>
                  </a:extLst>
                </p:cNvPr>
                <p:cNvSpPr/>
                <p:nvPr/>
              </p:nvSpPr>
              <p:spPr>
                <a:xfrm>
                  <a:off x="2495166" y="3102435"/>
                  <a:ext cx="118945"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4" name="楕円 13">
                  <a:extLst>
                    <a:ext uri="{FF2B5EF4-FFF2-40B4-BE49-F238E27FC236}">
                      <a16:creationId xmlns:a16="http://schemas.microsoft.com/office/drawing/2014/main" id="{7709B57F-C804-4A4C-6BAB-A3FFBBF2D285}"/>
                    </a:ext>
                  </a:extLst>
                </p:cNvPr>
                <p:cNvSpPr/>
                <p:nvPr/>
              </p:nvSpPr>
              <p:spPr>
                <a:xfrm>
                  <a:off x="2493334" y="3950345"/>
                  <a:ext cx="118945"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5" name="楕円 14">
                  <a:extLst>
                    <a:ext uri="{FF2B5EF4-FFF2-40B4-BE49-F238E27FC236}">
                      <a16:creationId xmlns:a16="http://schemas.microsoft.com/office/drawing/2014/main" id="{95BED28E-BF5A-E1D4-B59E-06829046A69A}"/>
                    </a:ext>
                  </a:extLst>
                </p:cNvPr>
                <p:cNvSpPr/>
                <p:nvPr/>
              </p:nvSpPr>
              <p:spPr>
                <a:xfrm>
                  <a:off x="2497717" y="4821940"/>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95" name="楕円 94">
                  <a:extLst>
                    <a:ext uri="{FF2B5EF4-FFF2-40B4-BE49-F238E27FC236}">
                      <a16:creationId xmlns:a16="http://schemas.microsoft.com/office/drawing/2014/main" id="{B929ADF7-EA86-63F5-A637-A0C7F8C52429}"/>
                    </a:ext>
                  </a:extLst>
                </p:cNvPr>
                <p:cNvSpPr/>
                <p:nvPr/>
              </p:nvSpPr>
              <p:spPr>
                <a:xfrm>
                  <a:off x="2497717" y="4391761"/>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96" name="楕円 95">
                  <a:extLst>
                    <a:ext uri="{FF2B5EF4-FFF2-40B4-BE49-F238E27FC236}">
                      <a16:creationId xmlns:a16="http://schemas.microsoft.com/office/drawing/2014/main" id="{A2227124-AF09-881A-77D6-2453F740B641}"/>
                    </a:ext>
                  </a:extLst>
                </p:cNvPr>
                <p:cNvSpPr/>
                <p:nvPr/>
              </p:nvSpPr>
              <p:spPr>
                <a:xfrm>
                  <a:off x="2497717" y="2661856"/>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cxnSp>
              <p:nvCxnSpPr>
                <p:cNvPr id="97" name="直線コネクタ 96">
                  <a:extLst>
                    <a:ext uri="{FF2B5EF4-FFF2-40B4-BE49-F238E27FC236}">
                      <a16:creationId xmlns:a16="http://schemas.microsoft.com/office/drawing/2014/main" id="{462E5BC5-E916-B08F-292C-ED6499196056}"/>
                    </a:ext>
                  </a:extLst>
                </p:cNvPr>
                <p:cNvCxnSpPr>
                  <a:cxnSpLocks/>
                </p:cNvCxnSpPr>
                <p:nvPr/>
              </p:nvCxnSpPr>
              <p:spPr>
                <a:xfrm flipV="1">
                  <a:off x="1584681" y="1477062"/>
                  <a:ext cx="7560000" cy="1620516"/>
                </a:xfrm>
                <a:prstGeom prst="line">
                  <a:avLst/>
                </a:prstGeom>
                <a:ln w="9525"/>
              </p:spPr>
              <p:style>
                <a:lnRef idx="1">
                  <a:schemeClr val="dk1"/>
                </a:lnRef>
                <a:fillRef idx="0">
                  <a:schemeClr val="dk1"/>
                </a:fillRef>
                <a:effectRef idx="0">
                  <a:schemeClr val="dk1"/>
                </a:effectRef>
                <a:fontRef idx="minor">
                  <a:schemeClr val="tx1"/>
                </a:fontRef>
              </p:style>
            </p:cxnSp>
            <p:sp>
              <p:nvSpPr>
                <p:cNvPr id="98" name="正方形/長方形 97">
                  <a:extLst>
                    <a:ext uri="{FF2B5EF4-FFF2-40B4-BE49-F238E27FC236}">
                      <a16:creationId xmlns:a16="http://schemas.microsoft.com/office/drawing/2014/main" id="{3FBE796D-837C-A4A8-F64C-2C0AD015CB4C}"/>
                    </a:ext>
                  </a:extLst>
                </p:cNvPr>
                <p:cNvSpPr/>
                <p:nvPr/>
              </p:nvSpPr>
              <p:spPr>
                <a:xfrm>
                  <a:off x="1441398" y="1939097"/>
                  <a:ext cx="138660" cy="3894392"/>
                </a:xfrm>
                <a:prstGeom prst="rect">
                  <a:avLst/>
                </a:prstGeom>
                <a:solidFill>
                  <a:schemeClr val="bg1">
                    <a:lumMod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cxnSp>
              <p:nvCxnSpPr>
                <p:cNvPr id="99" name="直線コネクタ 98">
                  <a:extLst>
                    <a:ext uri="{FF2B5EF4-FFF2-40B4-BE49-F238E27FC236}">
                      <a16:creationId xmlns:a16="http://schemas.microsoft.com/office/drawing/2014/main" id="{E3C6CF13-DE46-6B03-77B8-9E8E345A2DDB}"/>
                    </a:ext>
                  </a:extLst>
                </p:cNvPr>
                <p:cNvCxnSpPr>
                  <a:cxnSpLocks/>
                </p:cNvCxnSpPr>
                <p:nvPr/>
              </p:nvCxnSpPr>
              <p:spPr>
                <a:xfrm flipH="1">
                  <a:off x="1584681" y="2662818"/>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0" name="直線コネクタ 99">
                  <a:extLst>
                    <a:ext uri="{FF2B5EF4-FFF2-40B4-BE49-F238E27FC236}">
                      <a16:creationId xmlns:a16="http://schemas.microsoft.com/office/drawing/2014/main" id="{42A6C656-737F-7DD4-8514-226E988D2183}"/>
                    </a:ext>
                  </a:extLst>
                </p:cNvPr>
                <p:cNvCxnSpPr/>
                <p:nvPr/>
              </p:nvCxnSpPr>
              <p:spPr>
                <a:xfrm flipH="1">
                  <a:off x="1584681" y="3092997"/>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1" name="直線コネクタ 100">
                  <a:extLst>
                    <a:ext uri="{FF2B5EF4-FFF2-40B4-BE49-F238E27FC236}">
                      <a16:creationId xmlns:a16="http://schemas.microsoft.com/office/drawing/2014/main" id="{E84BF5F6-B611-76F9-A827-7AE6EF09A2EC}"/>
                    </a:ext>
                  </a:extLst>
                </p:cNvPr>
                <p:cNvCxnSpPr>
                  <a:cxnSpLocks/>
                </p:cNvCxnSpPr>
                <p:nvPr/>
              </p:nvCxnSpPr>
              <p:spPr>
                <a:xfrm flipH="1">
                  <a:off x="1569110" y="3524394"/>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2" name="直線コネクタ 101">
                  <a:extLst>
                    <a:ext uri="{FF2B5EF4-FFF2-40B4-BE49-F238E27FC236}">
                      <a16:creationId xmlns:a16="http://schemas.microsoft.com/office/drawing/2014/main" id="{C0B14C6F-8E76-0852-8AA9-2998B218BEA4}"/>
                    </a:ext>
                  </a:extLst>
                </p:cNvPr>
                <p:cNvCxnSpPr/>
                <p:nvPr/>
              </p:nvCxnSpPr>
              <p:spPr>
                <a:xfrm flipH="1">
                  <a:off x="1569110" y="3954573"/>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3" name="直線コネクタ 102">
                  <a:extLst>
                    <a:ext uri="{FF2B5EF4-FFF2-40B4-BE49-F238E27FC236}">
                      <a16:creationId xmlns:a16="http://schemas.microsoft.com/office/drawing/2014/main" id="{0749E3D0-33E9-5791-5965-92D245F29230}"/>
                    </a:ext>
                  </a:extLst>
                </p:cNvPr>
                <p:cNvCxnSpPr>
                  <a:cxnSpLocks/>
                </p:cNvCxnSpPr>
                <p:nvPr/>
              </p:nvCxnSpPr>
              <p:spPr>
                <a:xfrm flipH="1">
                  <a:off x="1584681" y="4384374"/>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5" name="直線コネクタ 104">
                  <a:extLst>
                    <a:ext uri="{FF2B5EF4-FFF2-40B4-BE49-F238E27FC236}">
                      <a16:creationId xmlns:a16="http://schemas.microsoft.com/office/drawing/2014/main" id="{34397C4D-3B69-9AA0-93AA-61C8E4DEC5A0}"/>
                    </a:ext>
                  </a:extLst>
                </p:cNvPr>
                <p:cNvCxnSpPr/>
                <p:nvPr/>
              </p:nvCxnSpPr>
              <p:spPr>
                <a:xfrm flipH="1">
                  <a:off x="1584681" y="4814553"/>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6" name="直線コネクタ 105">
                  <a:extLst>
                    <a:ext uri="{FF2B5EF4-FFF2-40B4-BE49-F238E27FC236}">
                      <a16:creationId xmlns:a16="http://schemas.microsoft.com/office/drawing/2014/main" id="{00296E2D-26AB-4AEC-F4B0-D95C0FDFF70A}"/>
                    </a:ext>
                  </a:extLst>
                </p:cNvPr>
                <p:cNvCxnSpPr>
                  <a:cxnSpLocks/>
                </p:cNvCxnSpPr>
                <p:nvPr/>
              </p:nvCxnSpPr>
              <p:spPr>
                <a:xfrm flipH="1">
                  <a:off x="1584681" y="5253357"/>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7" name="直線矢印コネクタ 106">
                  <a:extLst>
                    <a:ext uri="{FF2B5EF4-FFF2-40B4-BE49-F238E27FC236}">
                      <a16:creationId xmlns:a16="http://schemas.microsoft.com/office/drawing/2014/main" id="{7161EF5C-09F5-E2F8-F6E2-C9820F6992EC}"/>
                    </a:ext>
                  </a:extLst>
                </p:cNvPr>
                <p:cNvCxnSpPr>
                  <a:cxnSpLocks/>
                </p:cNvCxnSpPr>
                <p:nvPr/>
              </p:nvCxnSpPr>
              <p:spPr>
                <a:xfrm>
                  <a:off x="1325686" y="3070685"/>
                  <a:ext cx="0" cy="46184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8" name="テキスト ボックス 107">
                      <a:extLst>
                        <a:ext uri="{FF2B5EF4-FFF2-40B4-BE49-F238E27FC236}">
                          <a16:creationId xmlns:a16="http://schemas.microsoft.com/office/drawing/2014/main" id="{1603DD12-9CC9-BA87-49A5-159E7F93E543}"/>
                        </a:ext>
                      </a:extLst>
                    </p:cNvPr>
                    <p:cNvSpPr txBox="1"/>
                    <p:nvPr/>
                  </p:nvSpPr>
                  <p:spPr>
                    <a:xfrm>
                      <a:off x="740472" y="2852494"/>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𝑝</m:t>
                            </m:r>
                          </m:oMath>
                        </m:oMathPara>
                      </a14:m>
                      <a:endParaRPr kumimoji="1" lang="ja-JP" altLang="en-US" sz="3600"/>
                    </a:p>
                  </p:txBody>
                </p:sp>
              </mc:Choice>
              <mc:Fallback xmlns="">
                <p:sp>
                  <p:nvSpPr>
                    <p:cNvPr id="108" name="テキスト ボックス 107">
                      <a:extLst>
                        <a:ext uri="{FF2B5EF4-FFF2-40B4-BE49-F238E27FC236}">
                          <a16:creationId xmlns:a16="http://schemas.microsoft.com/office/drawing/2014/main" id="{45CCB161-A226-AA70-390C-9254A00F5794}"/>
                        </a:ext>
                      </a:extLst>
                    </p:cNvPr>
                    <p:cNvSpPr txBox="1">
                      <a:spLocks noRot="1" noChangeAspect="1" noMove="1" noResize="1" noEditPoints="1" noAdjustHandles="1" noChangeArrowheads="1" noChangeShapeType="1" noTextEdit="1"/>
                    </p:cNvSpPr>
                    <p:nvPr/>
                  </p:nvSpPr>
                  <p:spPr>
                    <a:xfrm>
                      <a:off x="740472" y="2852494"/>
                      <a:ext cx="594684" cy="735011"/>
                    </a:xfrm>
                    <a:prstGeom prst="rect">
                      <a:avLst/>
                    </a:prstGeom>
                    <a:blipFill>
                      <a:blip r:embed="rId6"/>
                      <a:stretch>
                        <a:fillRect/>
                      </a:stretch>
                    </a:blipFill>
                  </p:spPr>
                  <p:txBody>
                    <a:bodyPr/>
                    <a:lstStyle/>
                    <a:p>
                      <a:r>
                        <a:rPr lang="en-US">
                          <a:noFill/>
                        </a:rPr>
                        <a:t> </a:t>
                      </a:r>
                    </a:p>
                  </p:txBody>
                </p:sp>
              </mc:Fallback>
            </mc:AlternateContent>
            <p:cxnSp>
              <p:nvCxnSpPr>
                <p:cNvPr id="109" name="直線矢印コネクタ 108">
                  <a:extLst>
                    <a:ext uri="{FF2B5EF4-FFF2-40B4-BE49-F238E27FC236}">
                      <a16:creationId xmlns:a16="http://schemas.microsoft.com/office/drawing/2014/main" id="{A52EE973-DFB0-7A22-12BF-86BD82B63B07}"/>
                    </a:ext>
                  </a:extLst>
                </p:cNvPr>
                <p:cNvCxnSpPr>
                  <a:cxnSpLocks/>
                </p:cNvCxnSpPr>
                <p:nvPr/>
              </p:nvCxnSpPr>
              <p:spPr>
                <a:xfrm>
                  <a:off x="1537968" y="986660"/>
                  <a:ext cx="1003529" cy="1985"/>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0" name="直線矢印コネクタ 109">
                  <a:extLst>
                    <a:ext uri="{FF2B5EF4-FFF2-40B4-BE49-F238E27FC236}">
                      <a16:creationId xmlns:a16="http://schemas.microsoft.com/office/drawing/2014/main" id="{8EA90286-846E-285F-25A5-1F3B260702E9}"/>
                    </a:ext>
                  </a:extLst>
                </p:cNvPr>
                <p:cNvCxnSpPr>
                  <a:cxnSpLocks/>
                </p:cNvCxnSpPr>
                <p:nvPr/>
              </p:nvCxnSpPr>
              <p:spPr>
                <a:xfrm>
                  <a:off x="2534048" y="981042"/>
                  <a:ext cx="657946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1" name="直線矢印コネクタ 110">
                  <a:extLst>
                    <a:ext uri="{FF2B5EF4-FFF2-40B4-BE49-F238E27FC236}">
                      <a16:creationId xmlns:a16="http://schemas.microsoft.com/office/drawing/2014/main" id="{7AD12E89-E549-D032-D622-311AAF6B4D64}"/>
                    </a:ext>
                  </a:extLst>
                </p:cNvPr>
                <p:cNvCxnSpPr>
                  <a:cxnSpLocks/>
                </p:cNvCxnSpPr>
                <p:nvPr/>
              </p:nvCxnSpPr>
              <p:spPr>
                <a:xfrm>
                  <a:off x="9277691" y="3610387"/>
                  <a:ext cx="0" cy="732396"/>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2" name="直線コネクタ 111">
                  <a:extLst>
                    <a:ext uri="{FF2B5EF4-FFF2-40B4-BE49-F238E27FC236}">
                      <a16:creationId xmlns:a16="http://schemas.microsoft.com/office/drawing/2014/main" id="{C63540D2-1C00-5F04-7DB5-A9D4D8DD5CEB}"/>
                    </a:ext>
                  </a:extLst>
                </p:cNvPr>
                <p:cNvCxnSpPr>
                  <a:cxnSpLocks/>
                </p:cNvCxnSpPr>
                <p:nvPr/>
              </p:nvCxnSpPr>
              <p:spPr>
                <a:xfrm flipV="1">
                  <a:off x="1592466" y="1895023"/>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3" name="直線コネクタ 112">
                  <a:extLst>
                    <a:ext uri="{FF2B5EF4-FFF2-40B4-BE49-F238E27FC236}">
                      <a16:creationId xmlns:a16="http://schemas.microsoft.com/office/drawing/2014/main" id="{0DCC80A1-B252-8161-A6F4-40180C32ED7C}"/>
                    </a:ext>
                  </a:extLst>
                </p:cNvPr>
                <p:cNvCxnSpPr>
                  <a:cxnSpLocks/>
                </p:cNvCxnSpPr>
                <p:nvPr/>
              </p:nvCxnSpPr>
              <p:spPr>
                <a:xfrm flipV="1">
                  <a:off x="1572273" y="2331995"/>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4" name="直線コネクタ 113">
                  <a:extLst>
                    <a:ext uri="{FF2B5EF4-FFF2-40B4-BE49-F238E27FC236}">
                      <a16:creationId xmlns:a16="http://schemas.microsoft.com/office/drawing/2014/main" id="{7C41C4E7-00C5-6F6C-C17D-53B04CD671BD}"/>
                    </a:ext>
                  </a:extLst>
                </p:cNvPr>
                <p:cNvCxnSpPr>
                  <a:cxnSpLocks/>
                </p:cNvCxnSpPr>
                <p:nvPr/>
              </p:nvCxnSpPr>
              <p:spPr>
                <a:xfrm flipV="1">
                  <a:off x="1600251" y="2765669"/>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5" name="直線コネクタ 114">
                  <a:extLst>
                    <a:ext uri="{FF2B5EF4-FFF2-40B4-BE49-F238E27FC236}">
                      <a16:creationId xmlns:a16="http://schemas.microsoft.com/office/drawing/2014/main" id="{DF7F01B8-65D0-8877-E128-DBAE4AC9BAB7}"/>
                    </a:ext>
                  </a:extLst>
                </p:cNvPr>
                <p:cNvCxnSpPr>
                  <a:cxnSpLocks/>
                </p:cNvCxnSpPr>
                <p:nvPr/>
              </p:nvCxnSpPr>
              <p:spPr>
                <a:xfrm flipV="1">
                  <a:off x="1581314" y="3196567"/>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6" name="直線コネクタ 115">
                  <a:extLst>
                    <a:ext uri="{FF2B5EF4-FFF2-40B4-BE49-F238E27FC236}">
                      <a16:creationId xmlns:a16="http://schemas.microsoft.com/office/drawing/2014/main" id="{612EC8A2-1198-A797-6793-FFC63BBA89D9}"/>
                    </a:ext>
                  </a:extLst>
                </p:cNvPr>
                <p:cNvCxnSpPr>
                  <a:cxnSpLocks/>
                </p:cNvCxnSpPr>
                <p:nvPr/>
              </p:nvCxnSpPr>
              <p:spPr>
                <a:xfrm flipV="1">
                  <a:off x="1578209" y="3632841"/>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7" name="直線コネクタ 116">
                  <a:extLst>
                    <a:ext uri="{FF2B5EF4-FFF2-40B4-BE49-F238E27FC236}">
                      <a16:creationId xmlns:a16="http://schemas.microsoft.com/office/drawing/2014/main" id="{E49F575C-779E-1FAA-BFA1-BFADB405A571}"/>
                    </a:ext>
                  </a:extLst>
                </p:cNvPr>
                <p:cNvCxnSpPr>
                  <a:cxnSpLocks/>
                </p:cNvCxnSpPr>
                <p:nvPr/>
              </p:nvCxnSpPr>
              <p:spPr>
                <a:xfrm flipH="1" flipV="1">
                  <a:off x="1568830" y="2668044"/>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8" name="直線コネクタ 117">
                  <a:extLst>
                    <a:ext uri="{FF2B5EF4-FFF2-40B4-BE49-F238E27FC236}">
                      <a16:creationId xmlns:a16="http://schemas.microsoft.com/office/drawing/2014/main" id="{94973551-4CF5-8C18-7D58-ECFB7F4A4311}"/>
                    </a:ext>
                  </a:extLst>
                </p:cNvPr>
                <p:cNvCxnSpPr>
                  <a:cxnSpLocks/>
                </p:cNvCxnSpPr>
                <p:nvPr/>
              </p:nvCxnSpPr>
              <p:spPr>
                <a:xfrm flipH="1" flipV="1">
                  <a:off x="1581314" y="4813875"/>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9" name="直線コネクタ 118">
                  <a:extLst>
                    <a:ext uri="{FF2B5EF4-FFF2-40B4-BE49-F238E27FC236}">
                      <a16:creationId xmlns:a16="http://schemas.microsoft.com/office/drawing/2014/main" id="{F4BD7B44-D88E-B9B9-3143-1718BC03344D}"/>
                    </a:ext>
                  </a:extLst>
                </p:cNvPr>
                <p:cNvCxnSpPr>
                  <a:cxnSpLocks/>
                </p:cNvCxnSpPr>
                <p:nvPr/>
              </p:nvCxnSpPr>
              <p:spPr>
                <a:xfrm flipH="1" flipV="1">
                  <a:off x="1572273" y="3096860"/>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20" name="直線コネクタ 119">
                  <a:extLst>
                    <a:ext uri="{FF2B5EF4-FFF2-40B4-BE49-F238E27FC236}">
                      <a16:creationId xmlns:a16="http://schemas.microsoft.com/office/drawing/2014/main" id="{6013A983-E647-AA1E-EFA4-82A467217B78}"/>
                    </a:ext>
                  </a:extLst>
                </p:cNvPr>
                <p:cNvCxnSpPr>
                  <a:cxnSpLocks/>
                </p:cNvCxnSpPr>
                <p:nvPr/>
              </p:nvCxnSpPr>
              <p:spPr>
                <a:xfrm flipH="1" flipV="1">
                  <a:off x="1589336" y="3977111"/>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21" name="直線コネクタ 120">
                  <a:extLst>
                    <a:ext uri="{FF2B5EF4-FFF2-40B4-BE49-F238E27FC236}">
                      <a16:creationId xmlns:a16="http://schemas.microsoft.com/office/drawing/2014/main" id="{5A96A696-CD58-3E84-F728-90DF81C8AB77}"/>
                    </a:ext>
                  </a:extLst>
                </p:cNvPr>
                <p:cNvCxnSpPr>
                  <a:cxnSpLocks/>
                </p:cNvCxnSpPr>
                <p:nvPr/>
              </p:nvCxnSpPr>
              <p:spPr>
                <a:xfrm flipH="1" flipV="1">
                  <a:off x="1592466" y="4395623"/>
                  <a:ext cx="7560000" cy="1620516"/>
                </a:xfrm>
                <a:prstGeom prst="line">
                  <a:avLst/>
                </a:prstGeom>
                <a:ln w="9525"/>
              </p:spPr>
              <p:style>
                <a:lnRef idx="1">
                  <a:schemeClr val="dk1"/>
                </a:lnRef>
                <a:fillRef idx="0">
                  <a:schemeClr val="dk1"/>
                </a:fillRef>
                <a:effectRef idx="0">
                  <a:schemeClr val="dk1"/>
                </a:effectRef>
                <a:fontRef idx="minor">
                  <a:schemeClr val="tx1"/>
                </a:fontRef>
              </p:style>
            </p:cxnSp>
          </p:grpSp>
        </p:grpSp>
      </p:grpSp>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3974F014-39E2-8310-AD9A-C5B13DD1DC00}"/>
                  </a:ext>
                </a:extLst>
              </p:cNvPr>
              <p:cNvSpPr txBox="1"/>
              <p:nvPr/>
            </p:nvSpPr>
            <p:spPr>
              <a:xfrm>
                <a:off x="8164766" y="1481615"/>
                <a:ext cx="3797954" cy="1968296"/>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3200" i="1">
                          <a:latin typeface="Cambria Math" panose="02040503050406030204" pitchFamily="18" charset="0"/>
                        </a:rPr>
                        <m:t>W</m:t>
                      </m:r>
                      <m:r>
                        <a:rPr lang="en-US" altLang="ja-JP" sz="3200" i="1">
                          <a:latin typeface="Cambria Math" panose="02040503050406030204" pitchFamily="18" charset="0"/>
                        </a:rPr>
                        <m:t>=</m:t>
                      </m:r>
                      <m:d>
                        <m:dPr>
                          <m:ctrlPr>
                            <a:rPr lang="en-US" altLang="ja-JP" sz="3200" i="1">
                              <a:latin typeface="Cambria Math" panose="02040503050406030204" pitchFamily="18" charset="0"/>
                            </a:rPr>
                          </m:ctrlPr>
                        </m:dPr>
                        <m:e>
                          <m:f>
                            <m:fPr>
                              <m:ctrlPr>
                                <a:rPr lang="en-US" altLang="ja-JP" sz="3200" i="1">
                                  <a:latin typeface="Cambria Math" panose="02040503050406030204" pitchFamily="18" charset="0"/>
                                </a:rPr>
                              </m:ctrlPr>
                            </m:fPr>
                            <m:num>
                              <m:r>
                                <a:rPr lang="en-US" altLang="ja-JP" sz="3200" i="1">
                                  <a:latin typeface="Cambria Math" panose="02040503050406030204" pitchFamily="18" charset="0"/>
                                </a:rPr>
                                <m:t>𝑔</m:t>
                              </m:r>
                              <m:r>
                                <a:rPr lang="en-US" altLang="ja-JP" sz="3200" i="1">
                                  <a:latin typeface="Cambria Math" panose="02040503050406030204" pitchFamily="18" charset="0"/>
                                </a:rPr>
                                <m:t>+</m:t>
                              </m:r>
                              <m:r>
                                <a:rPr lang="en-US" altLang="ja-JP" sz="3200" i="1">
                                  <a:latin typeface="Cambria Math" panose="02040503050406030204" pitchFamily="18" charset="0"/>
                                </a:rPr>
                                <m:t>𝐿</m:t>
                              </m:r>
                            </m:num>
                            <m:den>
                              <m:r>
                                <a:rPr lang="en-US" altLang="ja-JP" sz="3200" i="1">
                                  <a:latin typeface="Cambria Math" panose="02040503050406030204" pitchFamily="18" charset="0"/>
                                </a:rPr>
                                <m:t>𝑔</m:t>
                              </m:r>
                            </m:den>
                          </m:f>
                          <m:r>
                            <a:rPr lang="en-US" altLang="ja-JP" sz="3200" i="1">
                              <a:latin typeface="Cambria Math" panose="02040503050406030204" pitchFamily="18" charset="0"/>
                            </a:rPr>
                            <m:t>−</m:t>
                          </m:r>
                          <m:r>
                            <a:rPr lang="en-US" altLang="ja-JP" sz="3200" i="1">
                              <a:latin typeface="Cambria Math" panose="02040503050406030204" pitchFamily="18" charset="0"/>
                            </a:rPr>
                            <m:t>𝑁</m:t>
                          </m:r>
                        </m:e>
                      </m:d>
                      <m:r>
                        <a:rPr lang="en-US" altLang="ja-JP" sz="3200" i="1">
                          <a:latin typeface="Cambria Math" panose="02040503050406030204" pitchFamily="18" charset="0"/>
                        </a:rPr>
                        <m:t>𝑝</m:t>
                      </m:r>
                    </m:oMath>
                  </m:oMathPara>
                </a14:m>
                <a:endParaRPr lang="en-US" altLang="ja-JP" sz="3200">
                  <a:latin typeface="Arial" panose="020B0604020202020204" pitchFamily="34" charset="0"/>
                  <a:cs typeface="Arial" panose="020B0604020202020204" pitchFamily="34" charset="0"/>
                </a:endParaRPr>
              </a:p>
              <a:p>
                <a:endParaRPr lang="en-US" altLang="ja-JP" i="1" kern="100">
                  <a:latin typeface="Cambria Math" panose="02040503050406030204" pitchFamily="18" charset="0"/>
                  <a:ea typeface="ＭＳ 明朝" panose="02020609040205080304" pitchFamily="17" charset="-128"/>
                  <a:cs typeface="Times New Roman" panose="02020603050405020304" pitchFamily="18" charset="0"/>
                </a:endParaRPr>
              </a:p>
              <a:p>
                <a:pPr algn="ctr"/>
                <a14:m>
                  <m:oMath xmlns:m="http://schemas.openxmlformats.org/officeDocument/2006/math">
                    <m:r>
                      <a:rPr lang="en-US" altLang="ja-JP" sz="3200" i="1" kern="100">
                        <a:latin typeface="Cambria Math" panose="02040503050406030204" pitchFamily="18" charset="0"/>
                        <a:ea typeface="ＭＳ 明朝" panose="02020609040205080304" pitchFamily="17" charset="-128"/>
                        <a:cs typeface="Times New Roman" panose="02020603050405020304" pitchFamily="18" charset="0"/>
                      </a:rPr>
                      <m:t>𝑁</m:t>
                    </m:r>
                    <m:r>
                      <a:rPr lang="ja-JP" altLang="en-US" sz="3200" i="1" kern="100">
                        <a:latin typeface="Cambria Math" panose="02040503050406030204" pitchFamily="18" charset="0"/>
                        <a:ea typeface="ＭＳ 明朝" panose="02020609040205080304" pitchFamily="17" charset="-128"/>
                        <a:cs typeface="Times New Roman" panose="02020603050405020304" pitchFamily="18" charset="0"/>
                      </a:rPr>
                      <m:t>：</m:t>
                    </m:r>
                  </m:oMath>
                </a14:m>
                <a:r>
                  <a:rPr lang="ja-JP" altLang="ja-JP" sz="3200" kern="100">
                    <a:latin typeface="ＭＳ Ｐゴシック" panose="020B0600070205080204" pitchFamily="50" charset="-128"/>
                    <a:ea typeface="ＭＳ Ｐゴシック" panose="020B0600070205080204" pitchFamily="50" charset="-128"/>
                    <a:cs typeface="Times New Roman" panose="02020603050405020304" pitchFamily="18" charset="0"/>
                  </a:rPr>
                  <a:t>レンズの個数</a:t>
                </a:r>
                <a:endParaRPr lang="en-US" altLang="ja-JP" sz="3200">
                  <a:latin typeface="ＭＳ Ｐゴシック" panose="020B0600070205080204" pitchFamily="50" charset="-128"/>
                  <a:ea typeface="ＭＳ Ｐゴシック" panose="020B0600070205080204" pitchFamily="50" charset="-128"/>
                  <a:cs typeface="Arial" panose="020B0604020202020204" pitchFamily="34" charset="0"/>
                </a:endParaRPr>
              </a:p>
            </p:txBody>
          </p:sp>
        </mc:Choice>
        <mc:Fallback xmlns="">
          <p:sp>
            <p:nvSpPr>
              <p:cNvPr id="122" name="テキスト ボックス 121">
                <a:extLst>
                  <a:ext uri="{FF2B5EF4-FFF2-40B4-BE49-F238E27FC236}">
                    <a16:creationId xmlns:a16="http://schemas.microsoft.com/office/drawing/2014/main" id="{6B33673A-96FC-9DD4-B8B6-371C83695A9D}"/>
                  </a:ext>
                </a:extLst>
              </p:cNvPr>
              <p:cNvSpPr txBox="1">
                <a:spLocks noRot="1" noChangeAspect="1" noMove="1" noResize="1" noEditPoints="1" noAdjustHandles="1" noChangeArrowheads="1" noChangeShapeType="1" noTextEdit="1"/>
              </p:cNvSpPr>
              <p:nvPr/>
            </p:nvSpPr>
            <p:spPr>
              <a:xfrm>
                <a:off x="8164766" y="1481615"/>
                <a:ext cx="3797954" cy="1968296"/>
              </a:xfrm>
              <a:prstGeom prst="rect">
                <a:avLst/>
              </a:prstGeom>
              <a:blipFill>
                <a:blip r:embed="rId7"/>
                <a:stretch>
                  <a:fillRect b="-7669"/>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005575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46502-AE6F-1B71-1BC6-A712FC05E3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8CE5C54-BEDE-C1E9-A02D-D0685E2C225C}"/>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en-US" altLang="ja-JP"/>
              <a:t>CII</a:t>
            </a:r>
            <a:r>
              <a:rPr kumimoji="1" lang="ja-JP" altLang="en-US"/>
              <a:t>の課題</a:t>
            </a:r>
            <a:endParaRPr lang="ja-JP" altLang="en-US"/>
          </a:p>
        </p:txBody>
      </p:sp>
      <p:sp>
        <p:nvSpPr>
          <p:cNvPr id="3" name="Slide Number Placeholder 3">
            <a:extLst>
              <a:ext uri="{FF2B5EF4-FFF2-40B4-BE49-F238E27FC236}">
                <a16:creationId xmlns:a16="http://schemas.microsoft.com/office/drawing/2014/main" id="{EC1C56CB-BC53-D058-F049-CFD67686376A}"/>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13</a:t>
            </a:fld>
            <a:endParaRPr lang="en-US" sz="4000"/>
          </a:p>
        </p:txBody>
      </p:sp>
      <p:sp>
        <p:nvSpPr>
          <p:cNvPr id="4" name="コンテンツ プレースホルダー 2">
            <a:extLst>
              <a:ext uri="{FF2B5EF4-FFF2-40B4-BE49-F238E27FC236}">
                <a16:creationId xmlns:a16="http://schemas.microsoft.com/office/drawing/2014/main" id="{B57EE270-C3D2-72DC-5925-7E092C6E7DC1}"/>
              </a:ext>
            </a:extLst>
          </p:cNvPr>
          <p:cNvSpPr txBox="1">
            <a:spLocks/>
          </p:cNvSpPr>
          <p:nvPr/>
        </p:nvSpPr>
        <p:spPr>
          <a:xfrm>
            <a:off x="1097280" y="1549017"/>
            <a:ext cx="9375188" cy="5022379"/>
          </a:xfrm>
          <a:prstGeom prst="rect">
            <a:avLst/>
          </a:prstGeom>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900" dirty="0"/>
              <a:t>・従来の視域角が</a:t>
            </a:r>
            <a:r>
              <a:rPr lang="ja-JP" altLang="en-US" sz="3900" dirty="0">
                <a:solidFill>
                  <a:srgbClr val="FF0000"/>
                </a:solidFill>
              </a:rPr>
              <a:t>小さい</a:t>
            </a:r>
            <a:r>
              <a:rPr lang="ja-JP" altLang="en-US" sz="3900" dirty="0"/>
              <a:t>ため、視域幅が</a:t>
            </a:r>
            <a:r>
              <a:rPr lang="ja-JP" altLang="en-US" sz="3900" dirty="0">
                <a:solidFill>
                  <a:srgbClr val="FF0000"/>
                </a:solidFill>
              </a:rPr>
              <a:t>狭い</a:t>
            </a:r>
            <a:endParaRPr lang="en-US" altLang="ja-JP" sz="3900" dirty="0">
              <a:solidFill>
                <a:srgbClr val="FF0000"/>
              </a:solidFill>
            </a:endParaRPr>
          </a:p>
          <a:p>
            <a:pPr marL="0" indent="0">
              <a:buFont typeface="Calibri" panose="020F0502020204030204" pitchFamily="34" charset="0"/>
              <a:buNone/>
            </a:pPr>
            <a:endParaRPr lang="en-US" altLang="ja-JP" sz="3900" dirty="0">
              <a:solidFill>
                <a:srgbClr val="FF0000"/>
              </a:solidFill>
            </a:endParaRPr>
          </a:p>
          <a:p>
            <a:r>
              <a:rPr lang="ja-JP" altLang="en-US" sz="3900" dirty="0">
                <a:solidFill>
                  <a:srgbClr val="FF0000"/>
                </a:solidFill>
              </a:rPr>
              <a:t>・水平方向</a:t>
            </a:r>
            <a:r>
              <a:rPr lang="ja-JP" altLang="en-US" sz="3900" dirty="0"/>
              <a:t>の視域幅が狭いため、</a:t>
            </a:r>
            <a:r>
              <a:rPr lang="ja-JP" altLang="en-US" sz="3900" dirty="0">
                <a:solidFill>
                  <a:srgbClr val="FF0000"/>
                </a:solidFill>
              </a:rPr>
              <a:t>複数人同時</a:t>
            </a:r>
            <a:br>
              <a:rPr lang="en-US" altLang="ja-JP" sz="3900" dirty="0">
                <a:solidFill>
                  <a:srgbClr val="FF0000"/>
                </a:solidFill>
              </a:rPr>
            </a:br>
            <a:r>
              <a:rPr lang="ja-JP" altLang="en-US" sz="3900" dirty="0">
                <a:solidFill>
                  <a:srgbClr val="FF0000"/>
                </a:solidFill>
              </a:rPr>
              <a:t>　</a:t>
            </a:r>
            <a:r>
              <a:rPr lang="ja-JP" altLang="en-US" sz="3900" dirty="0"/>
              <a:t>で視聴することが不可能である</a:t>
            </a:r>
            <a:endParaRPr lang="en-US" altLang="ja-JP" sz="3900" dirty="0"/>
          </a:p>
          <a:p>
            <a:pPr marL="0" indent="0">
              <a:buNone/>
            </a:pPr>
            <a:endParaRPr lang="en-US" altLang="ja-JP" sz="3900" dirty="0"/>
          </a:p>
          <a:p>
            <a:r>
              <a:rPr lang="ja-JP" altLang="en-US" sz="3900" dirty="0"/>
              <a:t>視域幅：正しい立体像を観察される条件下で、</a:t>
            </a:r>
            <a:br>
              <a:rPr lang="en-US" altLang="ja-JP" sz="3900" dirty="0"/>
            </a:br>
            <a:r>
              <a:rPr lang="ja-JP" altLang="en-US" sz="3900" dirty="0"/>
              <a:t>　</a:t>
            </a:r>
            <a:r>
              <a:rPr lang="en-US" altLang="ja-JP" sz="3900" dirty="0"/>
              <a:t>	</a:t>
            </a:r>
            <a:r>
              <a:rPr lang="ja-JP" altLang="en-US" sz="3900" dirty="0"/>
              <a:t>　　　</a:t>
            </a:r>
            <a:r>
              <a:rPr lang="ja-JP" altLang="en-US" sz="3900" dirty="0">
                <a:solidFill>
                  <a:srgbClr val="FF0000"/>
                </a:solidFill>
              </a:rPr>
              <a:t>偽像が見えない</a:t>
            </a:r>
            <a:r>
              <a:rPr lang="ja-JP" altLang="en-US" sz="3900" dirty="0"/>
              <a:t>範囲</a:t>
            </a:r>
            <a:endParaRPr lang="en-US" altLang="ja-JP" sz="3900" dirty="0"/>
          </a:p>
          <a:p>
            <a:pPr marL="0" indent="0">
              <a:buNone/>
            </a:pPr>
            <a:endParaRPr lang="en-US" altLang="ja-JP" sz="3200" dirty="0"/>
          </a:p>
        </p:txBody>
      </p:sp>
    </p:spTree>
    <p:extLst>
      <p:ext uri="{BB962C8B-B14F-4D97-AF65-F5344CB8AC3E}">
        <p14:creationId xmlns:p14="http://schemas.microsoft.com/office/powerpoint/2010/main" val="1664976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5CD0-A74D-2919-26EA-391125E2976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FC7CBCA-1E37-D39D-19ED-F4AB145091F7}"/>
              </a:ext>
            </a:extLst>
          </p:cNvPr>
          <p:cNvSpPr txBox="1">
            <a:spLocks/>
          </p:cNvSpPr>
          <p:nvPr/>
        </p:nvSpPr>
        <p:spPr>
          <a:xfrm>
            <a:off x="1097279" y="286604"/>
            <a:ext cx="840327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アイトラッキングによる視域拡大</a:t>
            </a:r>
            <a:endParaRPr lang="ja-JP" altLang="en-US"/>
          </a:p>
        </p:txBody>
      </p:sp>
      <p:sp>
        <p:nvSpPr>
          <p:cNvPr id="3" name="Slide Number Placeholder 3">
            <a:extLst>
              <a:ext uri="{FF2B5EF4-FFF2-40B4-BE49-F238E27FC236}">
                <a16:creationId xmlns:a16="http://schemas.microsoft.com/office/drawing/2014/main" id="{2C385092-A057-A4C2-B528-3AB506351F75}"/>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14</a:t>
            </a:fld>
            <a:endParaRPr lang="en-US" sz="4000"/>
          </a:p>
        </p:txBody>
      </p:sp>
      <p:grpSp>
        <p:nvGrpSpPr>
          <p:cNvPr id="4" name="グループ化 3">
            <a:extLst>
              <a:ext uri="{FF2B5EF4-FFF2-40B4-BE49-F238E27FC236}">
                <a16:creationId xmlns:a16="http://schemas.microsoft.com/office/drawing/2014/main" id="{08429265-12FB-B6D6-F085-3D89B83F24BF}"/>
              </a:ext>
            </a:extLst>
          </p:cNvPr>
          <p:cNvGrpSpPr/>
          <p:nvPr/>
        </p:nvGrpSpPr>
        <p:grpSpPr>
          <a:xfrm>
            <a:off x="1585090" y="1260661"/>
            <a:ext cx="9118073" cy="4974624"/>
            <a:chOff x="-332582" y="1449140"/>
            <a:chExt cx="10718412" cy="6167685"/>
          </a:xfrm>
        </p:grpSpPr>
        <p:pic>
          <p:nvPicPr>
            <p:cNvPr id="5" name="図 4" descr="背景パターン&#10;&#10;自動的に生成された説明">
              <a:extLst>
                <a:ext uri="{FF2B5EF4-FFF2-40B4-BE49-F238E27FC236}">
                  <a16:creationId xmlns:a16="http://schemas.microsoft.com/office/drawing/2014/main" id="{3BE82B04-FCAD-8998-E81F-97691F87550A}"/>
                </a:ext>
              </a:extLst>
            </p:cNvPr>
            <p:cNvPicPr>
              <a:picLocks noChangeAspect="1"/>
            </p:cNvPicPr>
            <p:nvPr/>
          </p:nvPicPr>
          <p:blipFill rotWithShape="1">
            <a:blip r:embed="rId3">
              <a:extLst>
                <a:ext uri="{28A0092B-C50C-407E-A947-70E740481C1C}">
                  <a14:useLocalDpi xmlns:a14="http://schemas.microsoft.com/office/drawing/2010/main" val="0"/>
                </a:ext>
              </a:extLst>
            </a:blip>
            <a:srcRect l="14057" t="13178" r="16320" b="15690"/>
            <a:stretch/>
          </p:blipFill>
          <p:spPr>
            <a:xfrm>
              <a:off x="2252807" y="1449140"/>
              <a:ext cx="8133023" cy="6167685"/>
            </a:xfrm>
            <a:prstGeom prst="rect">
              <a:avLst/>
            </a:prstGeom>
          </p:spPr>
        </p:pic>
        <p:cxnSp>
          <p:nvCxnSpPr>
            <p:cNvPr id="6" name="直線矢印コネクタ 5">
              <a:extLst>
                <a:ext uri="{FF2B5EF4-FFF2-40B4-BE49-F238E27FC236}">
                  <a16:creationId xmlns:a16="http://schemas.microsoft.com/office/drawing/2014/main" id="{3A32A182-4A0E-61E0-370B-F133347C1CE4}"/>
                </a:ext>
              </a:extLst>
            </p:cNvPr>
            <p:cNvCxnSpPr>
              <a:cxnSpLocks/>
              <a:stCxn id="7" idx="3"/>
            </p:cNvCxnSpPr>
            <p:nvPr/>
          </p:nvCxnSpPr>
          <p:spPr>
            <a:xfrm flipV="1">
              <a:off x="1724724" y="5353986"/>
              <a:ext cx="528083" cy="1097207"/>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B9B12BFA-0691-13FA-B186-8B2B92CC32CB}"/>
                </a:ext>
              </a:extLst>
            </p:cNvPr>
            <p:cNvSpPr txBox="1"/>
            <p:nvPr/>
          </p:nvSpPr>
          <p:spPr>
            <a:xfrm>
              <a:off x="-332582" y="5707091"/>
              <a:ext cx="2057306" cy="1488203"/>
            </a:xfrm>
            <a:prstGeom prst="rect">
              <a:avLst/>
            </a:prstGeom>
            <a:noFill/>
          </p:spPr>
          <p:txBody>
            <a:bodyPr wrap="square" rtlCol="0">
              <a:spAutoFit/>
            </a:bodyPr>
            <a:lstStyle/>
            <a:p>
              <a:r>
                <a:rPr kumimoji="1" lang="en-US" altLang="ja-JP" sz="3600">
                  <a:latin typeface="Arial" panose="020B0604020202020204" pitchFamily="34" charset="0"/>
                  <a:cs typeface="Arial" panose="020B0604020202020204" pitchFamily="34" charset="0"/>
                </a:rPr>
                <a:t>Display Panel</a:t>
              </a:r>
              <a:endParaRPr kumimoji="1" lang="ja-JP" altLang="en-US" sz="360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DA3EB21E-5047-D732-AD0D-8D1E8294D55C}"/>
                </a:ext>
              </a:extLst>
            </p:cNvPr>
            <p:cNvSpPr txBox="1"/>
            <p:nvPr/>
          </p:nvSpPr>
          <p:spPr>
            <a:xfrm>
              <a:off x="-288032" y="2655681"/>
              <a:ext cx="1655013" cy="1488203"/>
            </a:xfrm>
            <a:prstGeom prst="rect">
              <a:avLst/>
            </a:prstGeom>
            <a:noFill/>
          </p:spPr>
          <p:txBody>
            <a:bodyPr wrap="square">
              <a:spAutoFit/>
            </a:bodyPr>
            <a:lstStyle/>
            <a:p>
              <a:r>
                <a:rPr kumimoji="1" lang="en-US" altLang="ja-JP" sz="3600">
                  <a:latin typeface="Arial" panose="020B0604020202020204" pitchFamily="34" charset="0"/>
                  <a:cs typeface="Arial" panose="020B0604020202020204" pitchFamily="34" charset="0"/>
                </a:rPr>
                <a:t>Lens Array</a:t>
              </a:r>
              <a:endParaRPr kumimoji="1" lang="ja-JP" altLang="en-US" sz="3600">
                <a:latin typeface="Arial" panose="020B0604020202020204" pitchFamily="34" charset="0"/>
                <a:cs typeface="Arial" panose="020B0604020202020204" pitchFamily="34" charset="0"/>
              </a:endParaRPr>
            </a:p>
          </p:txBody>
        </p:sp>
        <p:cxnSp>
          <p:nvCxnSpPr>
            <p:cNvPr id="9" name="直線矢印コネクタ 19">
              <a:extLst>
                <a:ext uri="{FF2B5EF4-FFF2-40B4-BE49-F238E27FC236}">
                  <a16:creationId xmlns:a16="http://schemas.microsoft.com/office/drawing/2014/main" id="{F27FBF63-BC64-C412-C088-C4EFC2C642F4}"/>
                </a:ext>
              </a:extLst>
            </p:cNvPr>
            <p:cNvCxnSpPr>
              <a:cxnSpLocks/>
              <a:stCxn id="8" idx="3"/>
            </p:cNvCxnSpPr>
            <p:nvPr/>
          </p:nvCxnSpPr>
          <p:spPr>
            <a:xfrm>
              <a:off x="1366980" y="3399783"/>
              <a:ext cx="1034926" cy="321638"/>
            </a:xfrm>
            <a:prstGeom prst="bentConnector3">
              <a:avLst>
                <a:gd name="adj1" fmla="val 95072"/>
              </a:avLst>
            </a:prstGeom>
            <a:ln w="76200">
              <a:tailEnd type="triangle"/>
            </a:ln>
          </p:spPr>
          <p:style>
            <a:lnRef idx="1">
              <a:schemeClr val="dk1"/>
            </a:lnRef>
            <a:fillRef idx="0">
              <a:schemeClr val="dk1"/>
            </a:fillRef>
            <a:effectRef idx="0">
              <a:schemeClr val="dk1"/>
            </a:effectRef>
            <a:fontRef idx="minor">
              <a:schemeClr val="tx1"/>
            </a:fontRef>
          </p:style>
        </p:cxnSp>
      </p:grpSp>
      <p:sp>
        <p:nvSpPr>
          <p:cNvPr id="20" name="テキスト ボックス 19">
            <a:extLst>
              <a:ext uri="{FF2B5EF4-FFF2-40B4-BE49-F238E27FC236}">
                <a16:creationId xmlns:a16="http://schemas.microsoft.com/office/drawing/2014/main" id="{67045B72-130D-3A53-DA08-010FFB8AD4F3}"/>
              </a:ext>
            </a:extLst>
          </p:cNvPr>
          <p:cNvSpPr txBox="1"/>
          <p:nvPr/>
        </p:nvSpPr>
        <p:spPr>
          <a:xfrm>
            <a:off x="870288" y="1027623"/>
            <a:ext cx="7215537" cy="1200329"/>
          </a:xfrm>
          <a:prstGeom prst="rect">
            <a:avLst/>
          </a:prstGeom>
          <a:noFill/>
        </p:spPr>
        <p:txBody>
          <a:bodyPr wrap="square">
            <a:spAutoFit/>
          </a:bodyPr>
          <a:lstStyle/>
          <a:p>
            <a:pPr marL="571500" indent="-571500">
              <a:buFont typeface="Arial" panose="020B0604020202020204" pitchFamily="34" charset="0"/>
              <a:buChar char="•"/>
            </a:pPr>
            <a:r>
              <a:rPr lang="ja-JP" altLang="en-US" sz="3600" dirty="0">
                <a:solidFill>
                  <a:srgbClr val="FF0000"/>
                </a:solidFill>
              </a:rPr>
              <a:t>視点に追従</a:t>
            </a:r>
            <a:r>
              <a:rPr lang="ja-JP" altLang="en-US" sz="3600" dirty="0"/>
              <a:t>しながら要素画像を生成することで、視域を拡大する</a:t>
            </a:r>
            <a:endParaRPr lang="en-US" altLang="ja-JP" sz="3600" dirty="0"/>
          </a:p>
        </p:txBody>
      </p:sp>
    </p:spTree>
    <p:extLst>
      <p:ext uri="{BB962C8B-B14F-4D97-AF65-F5344CB8AC3E}">
        <p14:creationId xmlns:p14="http://schemas.microsoft.com/office/powerpoint/2010/main" val="3823184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2484D-9DC9-3C15-B074-B16533ED1F7F}"/>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E76BD6F9-3C0D-A352-7F02-F2B258D44E95}"/>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08962AB7-919A-C914-83AA-DA567E9DB316}"/>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・粗インテグラル表示</a:t>
            </a:r>
            <a:r>
              <a:rPr lang="en-US" altLang="ja-JP" sz="3600" dirty="0"/>
              <a:t>(CII)</a:t>
            </a:r>
          </a:p>
          <a:p>
            <a:pPr marL="0" indent="0">
              <a:buFont typeface="Calibri" panose="020F0502020204030204" pitchFamily="34" charset="0"/>
              <a:buNone/>
            </a:pPr>
            <a:r>
              <a:rPr lang="ja-JP" altLang="en-US" sz="3600" dirty="0"/>
              <a:t>・先行研究</a:t>
            </a:r>
            <a:endParaRPr lang="en-US" altLang="ja-JP" sz="3600" dirty="0"/>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a:t>
            </a:r>
            <a:r>
              <a:rPr lang="en-US" altLang="ja-JP" sz="3200" dirty="0">
                <a:solidFill>
                  <a:srgbClr val="FF0000"/>
                </a:solidFill>
              </a:rPr>
              <a:t>‣2</a:t>
            </a:r>
            <a:r>
              <a:rPr lang="ja-JP" altLang="en-US" sz="3200" dirty="0">
                <a:solidFill>
                  <a:srgbClr val="FF0000"/>
                </a:solidFill>
              </a:rPr>
              <a:t>時分割表示を実装した</a:t>
            </a:r>
            <a:r>
              <a:rPr lang="en-US" altLang="ja-JP" sz="3200" dirty="0">
                <a:solidFill>
                  <a:srgbClr val="FF0000"/>
                </a:solidFill>
              </a:rPr>
              <a:t>CII</a:t>
            </a:r>
            <a:endParaRPr lang="en-US" altLang="ja-JP" sz="3600" dirty="0">
              <a:solidFill>
                <a:srgbClr val="FF0000"/>
              </a:solidFill>
            </a:endParaRPr>
          </a:p>
          <a:p>
            <a:pPr marL="201168" lvl="1" indent="0">
              <a:buFont typeface="Calibri" pitchFamily="34" charset="0"/>
              <a:buNone/>
            </a:pPr>
            <a:r>
              <a:rPr lang="en-US" altLang="ja-JP" sz="3200" dirty="0"/>
              <a:t>	‣</a:t>
            </a:r>
            <a:r>
              <a:rPr lang="ja-JP" altLang="en-US" sz="3200" dirty="0"/>
              <a:t>黒フレームを挿入した時分割表示の実装</a:t>
            </a:r>
            <a:endParaRPr lang="en-US" altLang="ja-JP" sz="3200" dirty="0"/>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92A518D0-F4D4-83C9-5BEC-F80F9EF91B39}"/>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15</a:t>
            </a:fld>
            <a:endParaRPr lang="en-US" sz="4000" dirty="0"/>
          </a:p>
        </p:txBody>
      </p:sp>
    </p:spTree>
    <p:extLst>
      <p:ext uri="{BB962C8B-B14F-4D97-AF65-F5344CB8AC3E}">
        <p14:creationId xmlns:p14="http://schemas.microsoft.com/office/powerpoint/2010/main" val="2775841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6FC82-0E8D-DE5D-C04F-10C907F6ACB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06773E4-2CFD-346B-D528-48A0292E0539}"/>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en-US" altLang="ja-JP" dirty="0">
                <a:latin typeface="+mj-ea"/>
              </a:rPr>
              <a:t>2</a:t>
            </a:r>
            <a:r>
              <a:rPr lang="ja-JP" altLang="en-US" dirty="0"/>
              <a:t>時分割表示を実装した</a:t>
            </a:r>
            <a:r>
              <a:rPr lang="en-US" altLang="ja-JP" dirty="0"/>
              <a:t>CII</a:t>
            </a:r>
            <a:endParaRPr lang="ja-JP" altLang="en-US" dirty="0"/>
          </a:p>
        </p:txBody>
      </p:sp>
      <p:sp>
        <p:nvSpPr>
          <p:cNvPr id="3" name="Slide Number Placeholder 3">
            <a:extLst>
              <a:ext uri="{FF2B5EF4-FFF2-40B4-BE49-F238E27FC236}">
                <a16:creationId xmlns:a16="http://schemas.microsoft.com/office/drawing/2014/main" id="{94D56A1B-4B32-6B03-D2F6-9B96D649F4CA}"/>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16</a:t>
            </a:fld>
            <a:endParaRPr lang="en-US" sz="4000"/>
          </a:p>
        </p:txBody>
      </p:sp>
      <p:sp>
        <p:nvSpPr>
          <p:cNvPr id="5" name="コンテンツ プレースホルダー 2">
            <a:extLst>
              <a:ext uri="{FF2B5EF4-FFF2-40B4-BE49-F238E27FC236}">
                <a16:creationId xmlns:a16="http://schemas.microsoft.com/office/drawing/2014/main" id="{0CC2E4EA-B841-0167-D10A-50FEE97AE7FF}"/>
              </a:ext>
            </a:extLst>
          </p:cNvPr>
          <p:cNvSpPr txBox="1">
            <a:spLocks/>
          </p:cNvSpPr>
          <p:nvPr/>
        </p:nvSpPr>
        <p:spPr>
          <a:xfrm>
            <a:off x="-149524" y="1083133"/>
            <a:ext cx="10058400" cy="78008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600" kern="100" dirty="0">
                <a:solidFill>
                  <a:srgbClr val="FF0000"/>
                </a:solidFill>
                <a:latin typeface="+mn-ea"/>
                <a:cs typeface="Times New Roman" panose="02020603050405020304" pitchFamily="18" charset="0"/>
              </a:rPr>
              <a:t>・</a:t>
            </a:r>
            <a:r>
              <a:rPr lang="ja-JP" altLang="ja-JP" sz="3600" kern="100" dirty="0">
                <a:solidFill>
                  <a:srgbClr val="FF0000"/>
                </a:solidFill>
                <a:latin typeface="+mn-ea"/>
                <a:cs typeface="Times New Roman" panose="02020603050405020304" pitchFamily="18" charset="0"/>
              </a:rPr>
              <a:t>水平方向</a:t>
            </a:r>
            <a:r>
              <a:rPr lang="ja-JP" altLang="ja-JP" sz="3600" kern="100" dirty="0">
                <a:latin typeface="+mn-ea"/>
                <a:cs typeface="Times New Roman" panose="02020603050405020304" pitchFamily="18" charset="0"/>
              </a:rPr>
              <a:t>の視域幅拡大を目的と</a:t>
            </a:r>
            <a:r>
              <a:rPr lang="ja-JP" altLang="en-US" sz="3600" kern="100" dirty="0">
                <a:latin typeface="+mn-ea"/>
                <a:cs typeface="Times New Roman" panose="02020603050405020304" pitchFamily="18" charset="0"/>
              </a:rPr>
              <a:t>する</a:t>
            </a:r>
            <a:endParaRPr lang="en-US" altLang="ja-JP" sz="1050" kern="100" dirty="0">
              <a:latin typeface="+mn-ea"/>
              <a:cs typeface="Times New Roman" panose="02020603050405020304" pitchFamily="18" charset="0"/>
            </a:endParaRPr>
          </a:p>
        </p:txBody>
      </p:sp>
      <p:sp>
        <p:nvSpPr>
          <p:cNvPr id="8" name="テキスト ボックス 7">
            <a:extLst>
              <a:ext uri="{FF2B5EF4-FFF2-40B4-BE49-F238E27FC236}">
                <a16:creationId xmlns:a16="http://schemas.microsoft.com/office/drawing/2014/main" id="{58D7C701-30ED-94C7-5351-01FC6127237B}"/>
              </a:ext>
            </a:extLst>
          </p:cNvPr>
          <p:cNvSpPr txBox="1"/>
          <p:nvPr/>
        </p:nvSpPr>
        <p:spPr>
          <a:xfrm>
            <a:off x="4755266" y="5686206"/>
            <a:ext cx="4336257" cy="646331"/>
          </a:xfrm>
          <a:prstGeom prst="rect">
            <a:avLst/>
          </a:prstGeom>
          <a:noFill/>
        </p:spPr>
        <p:txBody>
          <a:bodyPr wrap="square" rtlCol="0">
            <a:spAutoFit/>
          </a:bodyPr>
          <a:lstStyle/>
          <a:p>
            <a:r>
              <a:rPr kumimoji="1" lang="ja-JP" altLang="en-US" sz="3600" dirty="0">
                <a:solidFill>
                  <a:srgbClr val="FF0000"/>
                </a:solidFill>
              </a:rPr>
              <a:t>要素画像</a:t>
            </a:r>
            <a:r>
              <a:rPr kumimoji="1" lang="ja-JP" altLang="en-US" sz="3600" dirty="0"/>
              <a:t>が変化する</a:t>
            </a:r>
          </a:p>
        </p:txBody>
      </p:sp>
      <p:sp>
        <p:nvSpPr>
          <p:cNvPr id="14" name="テキスト ボックス 13">
            <a:extLst>
              <a:ext uri="{FF2B5EF4-FFF2-40B4-BE49-F238E27FC236}">
                <a16:creationId xmlns:a16="http://schemas.microsoft.com/office/drawing/2014/main" id="{2CA2DF0C-E92F-9FEA-103D-4B5DA5944057}"/>
              </a:ext>
            </a:extLst>
          </p:cNvPr>
          <p:cNvSpPr txBox="1"/>
          <p:nvPr/>
        </p:nvSpPr>
        <p:spPr>
          <a:xfrm>
            <a:off x="0" y="1990747"/>
            <a:ext cx="4195316" cy="3416320"/>
          </a:xfrm>
          <a:prstGeom prst="rect">
            <a:avLst/>
          </a:prstGeom>
          <a:noFill/>
        </p:spPr>
        <p:txBody>
          <a:bodyPr wrap="square">
            <a:spAutoFit/>
          </a:bodyPr>
          <a:lstStyle/>
          <a:p>
            <a:r>
              <a:rPr lang="ja-JP" altLang="en-US" sz="3600" kern="100" dirty="0">
                <a:solidFill>
                  <a:srgbClr val="FF0000"/>
                </a:solidFill>
                <a:latin typeface="+mn-ea"/>
                <a:cs typeface="Times New Roman" panose="02020603050405020304" pitchFamily="18" charset="0"/>
              </a:rPr>
              <a:t>・</a:t>
            </a:r>
            <a:r>
              <a:rPr lang="ja-JP" altLang="ja-JP" sz="3600" kern="100" dirty="0">
                <a:solidFill>
                  <a:srgbClr val="FF0000"/>
                </a:solidFill>
                <a:latin typeface="+mn-ea"/>
                <a:cs typeface="Times New Roman" panose="02020603050405020304" pitchFamily="18" charset="0"/>
              </a:rPr>
              <a:t>水平方向</a:t>
            </a:r>
            <a:r>
              <a:rPr lang="ja-JP" altLang="ja-JP" sz="3600" kern="100" dirty="0">
                <a:latin typeface="+mn-ea"/>
                <a:cs typeface="Times New Roman" panose="02020603050405020304" pitchFamily="18" charset="0"/>
              </a:rPr>
              <a:t>に</a:t>
            </a:r>
            <a:br>
              <a:rPr lang="en-US" altLang="ja-JP" sz="3600" kern="100" dirty="0">
                <a:latin typeface="+mn-ea"/>
                <a:cs typeface="Times New Roman" panose="02020603050405020304" pitchFamily="18" charset="0"/>
              </a:rPr>
            </a:br>
            <a:r>
              <a:rPr lang="en-US" altLang="ja-JP" sz="3600" kern="100" dirty="0">
                <a:latin typeface="+mn-ea"/>
                <a:cs typeface="Times New Roman" panose="02020603050405020304" pitchFamily="18" charset="0"/>
              </a:rPr>
              <a:t> </a:t>
            </a:r>
            <a:r>
              <a:rPr lang="ja-JP" altLang="en-US" sz="3600" kern="100" dirty="0">
                <a:latin typeface="+mn-ea"/>
                <a:cs typeface="Times New Roman" panose="02020603050405020304" pitchFamily="18" charset="0"/>
              </a:rPr>
              <a:t> </a:t>
            </a:r>
            <a:r>
              <a:rPr lang="en-US" altLang="ja-JP" sz="3600" kern="100" dirty="0">
                <a:solidFill>
                  <a:srgbClr val="FF0000"/>
                </a:solidFill>
                <a:latin typeface="+mn-ea"/>
                <a:cs typeface="Times New Roman" panose="02020603050405020304" pitchFamily="18" charset="0"/>
              </a:rPr>
              <a:t>2</a:t>
            </a:r>
            <a:r>
              <a:rPr lang="ja-JP" altLang="ja-JP" sz="3600" kern="100" dirty="0">
                <a:solidFill>
                  <a:srgbClr val="FF0000"/>
                </a:solidFill>
                <a:latin typeface="+mn-ea"/>
                <a:cs typeface="Times New Roman" panose="02020603050405020304" pitchFamily="18" charset="0"/>
              </a:rPr>
              <a:t>時分割表示</a:t>
            </a:r>
            <a:r>
              <a:rPr lang="ja-JP" altLang="en-US" sz="3600" kern="100" dirty="0">
                <a:latin typeface="+mn-ea"/>
                <a:cs typeface="Times New Roman" panose="02020603050405020304" pitchFamily="18" charset="0"/>
              </a:rPr>
              <a:t>する</a:t>
            </a:r>
            <a:br>
              <a:rPr lang="en-US" altLang="ja-JP" sz="3600" kern="100" dirty="0">
                <a:latin typeface="+mn-ea"/>
                <a:cs typeface="Times New Roman" panose="02020603050405020304" pitchFamily="18" charset="0"/>
              </a:rPr>
            </a:br>
            <a:endParaRPr lang="en-US" altLang="ja-JP" sz="3600" kern="100" dirty="0">
              <a:latin typeface="+mn-ea"/>
              <a:cs typeface="Times New Roman" panose="02020603050405020304" pitchFamily="18" charset="0"/>
            </a:endParaRPr>
          </a:p>
          <a:p>
            <a:r>
              <a:rPr lang="ja-JP" altLang="en-US" sz="3600" kern="100" dirty="0">
                <a:solidFill>
                  <a:srgbClr val="FF0000"/>
                </a:solidFill>
                <a:latin typeface="+mn-ea"/>
                <a:cs typeface="Times New Roman" panose="02020603050405020304" pitchFamily="18" charset="0"/>
              </a:rPr>
              <a:t>・残像効果</a:t>
            </a:r>
            <a:r>
              <a:rPr lang="ja-JP" altLang="en-US" sz="3600" kern="100" dirty="0">
                <a:latin typeface="+mn-ea"/>
                <a:cs typeface="Times New Roman" panose="02020603050405020304" pitchFamily="18" charset="0"/>
              </a:rPr>
              <a:t>により</a:t>
            </a:r>
            <a:br>
              <a:rPr lang="en-US" altLang="ja-JP" sz="3600" kern="100" dirty="0">
                <a:latin typeface="+mn-ea"/>
                <a:cs typeface="Times New Roman" panose="02020603050405020304" pitchFamily="18" charset="0"/>
              </a:rPr>
            </a:br>
            <a:r>
              <a:rPr lang="en-US" altLang="ja-JP" sz="3600" kern="100" dirty="0">
                <a:latin typeface="+mn-ea"/>
                <a:cs typeface="Times New Roman" panose="02020603050405020304" pitchFamily="18" charset="0"/>
              </a:rPr>
              <a:t>  </a:t>
            </a:r>
            <a:r>
              <a:rPr lang="ja-JP" altLang="en-US" sz="3600" kern="100" dirty="0">
                <a:latin typeface="+mn-ea"/>
                <a:cs typeface="Times New Roman" panose="02020603050405020304" pitchFamily="18" charset="0"/>
              </a:rPr>
              <a:t>要素画像が</a:t>
            </a:r>
            <a:br>
              <a:rPr lang="en-US" altLang="ja-JP" sz="3600" kern="100" dirty="0">
                <a:latin typeface="+mn-ea"/>
                <a:cs typeface="Times New Roman" panose="02020603050405020304" pitchFamily="18" charset="0"/>
              </a:rPr>
            </a:br>
            <a:r>
              <a:rPr lang="ja-JP" altLang="en-US" sz="3600" kern="100" dirty="0">
                <a:latin typeface="+mn-ea"/>
                <a:cs typeface="Times New Roman" panose="02020603050405020304" pitchFamily="18" charset="0"/>
              </a:rPr>
              <a:t>  水平方向に</a:t>
            </a:r>
            <a:r>
              <a:rPr lang="ja-JP" altLang="en-US" sz="3600" kern="100" dirty="0">
                <a:solidFill>
                  <a:srgbClr val="FF0000"/>
                </a:solidFill>
                <a:latin typeface="+mn-ea"/>
                <a:cs typeface="Times New Roman" panose="02020603050405020304" pitchFamily="18" charset="0"/>
              </a:rPr>
              <a:t>拡大</a:t>
            </a:r>
            <a:endParaRPr lang="en-US" altLang="ja-JP" sz="3600" kern="100" dirty="0">
              <a:solidFill>
                <a:srgbClr val="FF0000"/>
              </a:solidFill>
              <a:latin typeface="+mn-ea"/>
              <a:cs typeface="Times New Roman" panose="02020603050405020304" pitchFamily="18" charset="0"/>
            </a:endParaRPr>
          </a:p>
        </p:txBody>
      </p:sp>
      <p:pic>
        <p:nvPicPr>
          <p:cNvPr id="6" name="図 5">
            <a:extLst>
              <a:ext uri="{FF2B5EF4-FFF2-40B4-BE49-F238E27FC236}">
                <a16:creationId xmlns:a16="http://schemas.microsoft.com/office/drawing/2014/main" id="{61C4695C-A8E5-A2C5-9D04-F5FD5AE93C8E}"/>
              </a:ext>
            </a:extLst>
          </p:cNvPr>
          <p:cNvPicPr>
            <a:picLocks noChangeAspect="1"/>
          </p:cNvPicPr>
          <p:nvPr/>
        </p:nvPicPr>
        <p:blipFill>
          <a:blip r:embed="rId3">
            <a:extLst>
              <a:ext uri="{28A0092B-C50C-407E-A947-70E740481C1C}">
                <a14:useLocalDpi xmlns:a14="http://schemas.microsoft.com/office/drawing/2010/main" val="0"/>
              </a:ext>
            </a:extLst>
          </a:blip>
          <a:srcRect r="24290"/>
          <a:stretch/>
        </p:blipFill>
        <p:spPr>
          <a:xfrm>
            <a:off x="3677667" y="67511"/>
            <a:ext cx="8307504" cy="6172200"/>
          </a:xfrm>
          <a:prstGeom prst="rect">
            <a:avLst/>
          </a:prstGeom>
        </p:spPr>
      </p:pic>
    </p:spTree>
    <p:extLst>
      <p:ext uri="{BB962C8B-B14F-4D97-AF65-F5344CB8AC3E}">
        <p14:creationId xmlns:p14="http://schemas.microsoft.com/office/powerpoint/2010/main" val="880441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EC66C-89DC-B211-C05C-24F53B221C7D}"/>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3F64419E-04A6-9CB3-7EFE-65371E8BF233}"/>
              </a:ext>
            </a:extLst>
          </p:cNvPr>
          <p:cNvPicPr>
            <a:picLocks noChangeAspect="1"/>
          </p:cNvPicPr>
          <p:nvPr/>
        </p:nvPicPr>
        <p:blipFill>
          <a:blip r:embed="rId3"/>
          <a:srcRect r="6526"/>
          <a:stretch/>
        </p:blipFill>
        <p:spPr>
          <a:xfrm>
            <a:off x="3530033" y="946730"/>
            <a:ext cx="8661968" cy="5212531"/>
          </a:xfrm>
          <a:prstGeom prst="rect">
            <a:avLst/>
          </a:prstGeom>
        </p:spPr>
      </p:pic>
      <p:sp>
        <p:nvSpPr>
          <p:cNvPr id="2" name="タイトル 1">
            <a:extLst>
              <a:ext uri="{FF2B5EF4-FFF2-40B4-BE49-F238E27FC236}">
                <a16:creationId xmlns:a16="http://schemas.microsoft.com/office/drawing/2014/main" id="{6E2CCB20-C9F2-71C2-3964-E5141D54EDEA}"/>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en-US" altLang="ja-JP" dirty="0">
                <a:latin typeface="+mj-ea"/>
              </a:rPr>
              <a:t>2</a:t>
            </a:r>
            <a:r>
              <a:rPr lang="ja-JP" altLang="en-US" dirty="0"/>
              <a:t>時分割表示の原理</a:t>
            </a:r>
          </a:p>
        </p:txBody>
      </p:sp>
      <p:sp>
        <p:nvSpPr>
          <p:cNvPr id="3" name="Slide Number Placeholder 3">
            <a:extLst>
              <a:ext uri="{FF2B5EF4-FFF2-40B4-BE49-F238E27FC236}">
                <a16:creationId xmlns:a16="http://schemas.microsoft.com/office/drawing/2014/main" id="{6E14023B-86B0-82ED-42D5-4DE60B992E70}"/>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17</a:t>
            </a:fld>
            <a:endParaRPr lang="en-US" sz="4000"/>
          </a:p>
        </p:txBody>
      </p:sp>
      <p:sp>
        <p:nvSpPr>
          <p:cNvPr id="104" name="コンテンツ プレースホルダー 2">
            <a:extLst>
              <a:ext uri="{FF2B5EF4-FFF2-40B4-BE49-F238E27FC236}">
                <a16:creationId xmlns:a16="http://schemas.microsoft.com/office/drawing/2014/main" id="{7E1DAF1D-5929-1AD1-EB4D-9740B04E568B}"/>
              </a:ext>
            </a:extLst>
          </p:cNvPr>
          <p:cNvSpPr txBox="1">
            <a:spLocks/>
          </p:cNvSpPr>
          <p:nvPr/>
        </p:nvSpPr>
        <p:spPr>
          <a:xfrm>
            <a:off x="311228" y="2141306"/>
            <a:ext cx="4525316" cy="4607426"/>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600" dirty="0"/>
              <a:t>・</a:t>
            </a:r>
            <a:r>
              <a:rPr lang="ja-JP" altLang="en-US" sz="3600" dirty="0">
                <a:solidFill>
                  <a:srgbClr val="FF0000"/>
                </a:solidFill>
              </a:rPr>
              <a:t>要素画像</a:t>
            </a:r>
            <a:r>
              <a:rPr lang="ja-JP" altLang="en-US" sz="3600" dirty="0"/>
              <a:t>と</a:t>
            </a:r>
            <a:r>
              <a:rPr lang="ja-JP" altLang="en-US" sz="3600" dirty="0">
                <a:solidFill>
                  <a:srgbClr val="FF0000"/>
                </a:solidFill>
              </a:rPr>
              <a:t>マスク</a:t>
            </a:r>
            <a:r>
              <a:rPr lang="ja-JP" altLang="en-US" sz="3600" dirty="0">
                <a:solidFill>
                  <a:schemeClr val="tx1"/>
                </a:solidFill>
              </a:rPr>
              <a:t>を</a:t>
            </a:r>
            <a:br>
              <a:rPr lang="en-US" altLang="ja-JP" sz="3600" dirty="0">
                <a:solidFill>
                  <a:srgbClr val="FF0000"/>
                </a:solidFill>
              </a:rPr>
            </a:br>
            <a:r>
              <a:rPr lang="ja-JP" altLang="en-US" sz="3600" dirty="0">
                <a:solidFill>
                  <a:srgbClr val="FF0000"/>
                </a:solidFill>
              </a:rPr>
              <a:t>　</a:t>
            </a:r>
            <a:r>
              <a:rPr lang="ja-JP" altLang="en-US" sz="3600" dirty="0"/>
              <a:t>高速で切り替える</a:t>
            </a:r>
            <a:endParaRPr lang="en-US" altLang="ja-JP" sz="3600" dirty="0"/>
          </a:p>
          <a:p>
            <a:br>
              <a:rPr kumimoji="1" lang="en-US" altLang="ja-JP" sz="3600" dirty="0"/>
            </a:br>
            <a:r>
              <a:rPr kumimoji="1" lang="ja-JP" altLang="en-US" sz="3600" dirty="0"/>
              <a:t>・要素画像の大きさが</a:t>
            </a:r>
            <a:br>
              <a:rPr kumimoji="1" lang="en-US" altLang="ja-JP" sz="3600" dirty="0"/>
            </a:br>
            <a:r>
              <a:rPr lang="ja-JP" altLang="en-US" sz="3600" dirty="0"/>
              <a:t>　</a:t>
            </a:r>
            <a:r>
              <a:rPr kumimoji="1" lang="ja-JP" altLang="en-US" sz="3600" dirty="0">
                <a:solidFill>
                  <a:srgbClr val="FF0000"/>
                </a:solidFill>
              </a:rPr>
              <a:t>残像効果</a:t>
            </a:r>
            <a:r>
              <a:rPr kumimoji="1" lang="ja-JP" altLang="en-US" sz="3600" dirty="0"/>
              <a:t>により</a:t>
            </a:r>
            <a:br>
              <a:rPr lang="en-US" altLang="ja-JP" sz="3600" dirty="0"/>
            </a:br>
            <a:r>
              <a:rPr lang="ja-JP" altLang="en-US" sz="3600" dirty="0"/>
              <a:t>　</a:t>
            </a:r>
            <a:r>
              <a:rPr kumimoji="1" lang="en-US" altLang="ja-JP" sz="3600" dirty="0">
                <a:solidFill>
                  <a:srgbClr val="FF0000"/>
                </a:solidFill>
              </a:rPr>
              <a:t>2</a:t>
            </a:r>
            <a:r>
              <a:rPr kumimoji="1" lang="ja-JP" altLang="en-US" sz="3600" dirty="0">
                <a:solidFill>
                  <a:srgbClr val="FF0000"/>
                </a:solidFill>
              </a:rPr>
              <a:t>倍</a:t>
            </a:r>
            <a:r>
              <a:rPr kumimoji="1" lang="ja-JP" altLang="en-US" sz="3600" dirty="0"/>
              <a:t>に拡大される</a:t>
            </a:r>
          </a:p>
          <a:p>
            <a:pPr marL="0" indent="0">
              <a:buFont typeface="Calibri" panose="020F0502020204030204" pitchFamily="34" charset="0"/>
              <a:buNone/>
            </a:pPr>
            <a:br>
              <a:rPr lang="en-US" altLang="ja-JP" dirty="0"/>
            </a:br>
            <a:endParaRPr lang="en-US" altLang="ja-JP" dirty="0"/>
          </a:p>
          <a:p>
            <a:endParaRPr lang="ja-JP" altLang="en-US" dirty="0"/>
          </a:p>
        </p:txBody>
      </p:sp>
    </p:spTree>
    <p:extLst>
      <p:ext uri="{BB962C8B-B14F-4D97-AF65-F5344CB8AC3E}">
        <p14:creationId xmlns:p14="http://schemas.microsoft.com/office/powerpoint/2010/main" val="451084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897A2-748C-6A94-C913-38B8F63365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122B753-BC6F-923F-8810-BBAA779A40FE}"/>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従来の</a:t>
            </a:r>
            <a:r>
              <a:rPr kumimoji="1" lang="en-US" altLang="ja-JP" dirty="0">
                <a:latin typeface="+mn-ea"/>
                <a:ea typeface="+mn-ea"/>
              </a:rPr>
              <a:t>CII</a:t>
            </a:r>
            <a:r>
              <a:rPr kumimoji="1" lang="ja-JP" altLang="en-US" dirty="0"/>
              <a:t>の視域幅</a:t>
            </a:r>
            <a:r>
              <a:rPr kumimoji="1" lang="en-US" altLang="ja-JP" dirty="0"/>
              <a:t>(</a:t>
            </a:r>
            <a:r>
              <a:rPr kumimoji="1" lang="ja-JP" altLang="en-US" dirty="0"/>
              <a:t>再掲</a:t>
            </a:r>
            <a:r>
              <a:rPr kumimoji="1" lang="en-US" altLang="ja-JP" dirty="0"/>
              <a:t>)</a:t>
            </a:r>
            <a:endParaRPr lang="ja-JP" altLang="en-US" dirty="0"/>
          </a:p>
        </p:txBody>
      </p:sp>
      <p:sp>
        <p:nvSpPr>
          <p:cNvPr id="3" name="Slide Number Placeholder 3">
            <a:extLst>
              <a:ext uri="{FF2B5EF4-FFF2-40B4-BE49-F238E27FC236}">
                <a16:creationId xmlns:a16="http://schemas.microsoft.com/office/drawing/2014/main" id="{DAD89963-8EBE-44AB-4DE1-B465C84BCF8B}"/>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18</a:t>
            </a:fld>
            <a:endParaRPr lang="en-US" sz="4000"/>
          </a:p>
        </p:txBody>
      </p:sp>
      <p:grpSp>
        <p:nvGrpSpPr>
          <p:cNvPr id="5" name="グループ化 4">
            <a:extLst>
              <a:ext uri="{FF2B5EF4-FFF2-40B4-BE49-F238E27FC236}">
                <a16:creationId xmlns:a16="http://schemas.microsoft.com/office/drawing/2014/main" id="{ADB3F6E4-6BE0-6A4C-F63F-E3DFFBC9DFF5}"/>
              </a:ext>
            </a:extLst>
          </p:cNvPr>
          <p:cNvGrpSpPr/>
          <p:nvPr/>
        </p:nvGrpSpPr>
        <p:grpSpPr>
          <a:xfrm>
            <a:off x="596879" y="835454"/>
            <a:ext cx="7394102" cy="5424500"/>
            <a:chOff x="740472" y="265621"/>
            <a:chExt cx="9119853" cy="6168770"/>
          </a:xfrm>
        </p:grpSpPr>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BC30A802-5612-CC76-C883-2E28EC732E55}"/>
                    </a:ext>
                  </a:extLst>
                </p:cNvPr>
                <p:cNvSpPr txBox="1"/>
                <p:nvPr/>
              </p:nvSpPr>
              <p:spPr>
                <a:xfrm>
                  <a:off x="9265641" y="3639319"/>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𝑊</m:t>
                        </m:r>
                      </m:oMath>
                    </m:oMathPara>
                  </a14:m>
                  <a:endParaRPr kumimoji="1" lang="ja-JP" altLang="en-US" sz="2400"/>
                </a:p>
              </p:txBody>
            </p:sp>
          </mc:Choice>
          <mc:Fallback xmlns="">
            <p:sp>
              <p:nvSpPr>
                <p:cNvPr id="6" name="テキスト ボックス 5">
                  <a:extLst>
                    <a:ext uri="{FF2B5EF4-FFF2-40B4-BE49-F238E27FC236}">
                      <a16:creationId xmlns:a16="http://schemas.microsoft.com/office/drawing/2014/main" id="{BC165111-5671-CC62-0C5A-4483EEB21CA6}"/>
                    </a:ext>
                  </a:extLst>
                </p:cNvPr>
                <p:cNvSpPr txBox="1">
                  <a:spLocks noRot="1" noChangeAspect="1" noMove="1" noResize="1" noEditPoints="1" noAdjustHandles="1" noChangeArrowheads="1" noChangeShapeType="1" noTextEdit="1"/>
                </p:cNvSpPr>
                <p:nvPr/>
              </p:nvSpPr>
              <p:spPr>
                <a:xfrm>
                  <a:off x="9265641" y="3639319"/>
                  <a:ext cx="594684" cy="735011"/>
                </a:xfrm>
                <a:prstGeom prst="rect">
                  <a:avLst/>
                </a:prstGeom>
                <a:blipFill>
                  <a:blip r:embed="rId3"/>
                  <a:stretch>
                    <a:fillRect r="-8861"/>
                  </a:stretch>
                </a:blipFill>
              </p:spPr>
              <p:txBody>
                <a:bodyPr/>
                <a:lstStyle/>
                <a:p>
                  <a:r>
                    <a:rPr lang="en-US">
                      <a:noFill/>
                    </a:rPr>
                    <a:t> </a:t>
                  </a:r>
                </a:p>
              </p:txBody>
            </p:sp>
          </mc:Fallback>
        </mc:AlternateContent>
        <p:grpSp>
          <p:nvGrpSpPr>
            <p:cNvPr id="7" name="グループ化 6">
              <a:extLst>
                <a:ext uri="{FF2B5EF4-FFF2-40B4-BE49-F238E27FC236}">
                  <a16:creationId xmlns:a16="http://schemas.microsoft.com/office/drawing/2014/main" id="{DE696DD0-BDE3-8679-DAEF-79E58F4A1A78}"/>
                </a:ext>
              </a:extLst>
            </p:cNvPr>
            <p:cNvGrpSpPr/>
            <p:nvPr/>
          </p:nvGrpSpPr>
          <p:grpSpPr>
            <a:xfrm>
              <a:off x="740472" y="265621"/>
              <a:ext cx="8537219" cy="6168770"/>
              <a:chOff x="740472" y="265621"/>
              <a:chExt cx="8537219" cy="6168770"/>
            </a:xfrm>
          </p:grpSpPr>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C99EC2C0-050F-7B9C-66E1-4C6A8B9240DB}"/>
                      </a:ext>
                    </a:extLst>
                  </p:cNvPr>
                  <p:cNvSpPr txBox="1"/>
                  <p:nvPr/>
                </p:nvSpPr>
                <p:spPr>
                  <a:xfrm>
                    <a:off x="5442984" y="390620"/>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𝐿</m:t>
                          </m:r>
                        </m:oMath>
                      </m:oMathPara>
                    </a14:m>
                    <a:endParaRPr kumimoji="1" lang="ja-JP" altLang="en-US" sz="3600"/>
                  </a:p>
                </p:txBody>
              </p:sp>
            </mc:Choice>
            <mc:Fallback xmlns="">
              <p:sp>
                <p:nvSpPr>
                  <p:cNvPr id="8" name="テキスト ボックス 7">
                    <a:extLst>
                      <a:ext uri="{FF2B5EF4-FFF2-40B4-BE49-F238E27FC236}">
                        <a16:creationId xmlns:a16="http://schemas.microsoft.com/office/drawing/2014/main" id="{641DC36D-2F0F-0636-C6AF-9526EB5A1927}"/>
                      </a:ext>
                    </a:extLst>
                  </p:cNvPr>
                  <p:cNvSpPr txBox="1">
                    <a:spLocks noRot="1" noChangeAspect="1" noMove="1" noResize="1" noEditPoints="1" noAdjustHandles="1" noChangeArrowheads="1" noChangeShapeType="1" noTextEdit="1"/>
                  </p:cNvSpPr>
                  <p:nvPr/>
                </p:nvSpPr>
                <p:spPr>
                  <a:xfrm>
                    <a:off x="5442984" y="390620"/>
                    <a:ext cx="594684" cy="73501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4A274977-22CE-0CF0-EB96-4541FDE97A96}"/>
                      </a:ext>
                    </a:extLst>
                  </p:cNvPr>
                  <p:cNvSpPr txBox="1"/>
                  <p:nvPr/>
                </p:nvSpPr>
                <p:spPr>
                  <a:xfrm>
                    <a:off x="1773532" y="265621"/>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𝑔</m:t>
                          </m:r>
                        </m:oMath>
                      </m:oMathPara>
                    </a14:m>
                    <a:endParaRPr kumimoji="1" lang="ja-JP" altLang="en-US" sz="3600"/>
                  </a:p>
                </p:txBody>
              </p:sp>
            </mc:Choice>
            <mc:Fallback xmlns="">
              <p:sp>
                <p:nvSpPr>
                  <p:cNvPr id="9" name="テキスト ボックス 8">
                    <a:extLst>
                      <a:ext uri="{FF2B5EF4-FFF2-40B4-BE49-F238E27FC236}">
                        <a16:creationId xmlns:a16="http://schemas.microsoft.com/office/drawing/2014/main" id="{65BECB05-3B32-CF51-2330-B47B9A1F9A28}"/>
                      </a:ext>
                    </a:extLst>
                  </p:cNvPr>
                  <p:cNvSpPr txBox="1">
                    <a:spLocks noRot="1" noChangeAspect="1" noMove="1" noResize="1" noEditPoints="1" noAdjustHandles="1" noChangeArrowheads="1" noChangeShapeType="1" noTextEdit="1"/>
                  </p:cNvSpPr>
                  <p:nvPr/>
                </p:nvSpPr>
                <p:spPr>
                  <a:xfrm>
                    <a:off x="1773532" y="265621"/>
                    <a:ext cx="594684" cy="735011"/>
                  </a:xfrm>
                  <a:prstGeom prst="rect">
                    <a:avLst/>
                  </a:prstGeom>
                  <a:blipFill>
                    <a:blip r:embed="rId5"/>
                    <a:stretch>
                      <a:fillRect/>
                    </a:stretch>
                  </a:blipFill>
                </p:spPr>
                <p:txBody>
                  <a:bodyPr/>
                  <a:lstStyle/>
                  <a:p>
                    <a:r>
                      <a:rPr lang="en-US">
                        <a:noFill/>
                      </a:rPr>
                      <a:t> </a:t>
                    </a:r>
                  </a:p>
                </p:txBody>
              </p:sp>
            </mc:Fallback>
          </mc:AlternateContent>
          <p:cxnSp>
            <p:nvCxnSpPr>
              <p:cNvPr id="10" name="直線コネクタ 9">
                <a:extLst>
                  <a:ext uri="{FF2B5EF4-FFF2-40B4-BE49-F238E27FC236}">
                    <a16:creationId xmlns:a16="http://schemas.microsoft.com/office/drawing/2014/main" id="{E4D0B849-126D-9A27-424A-527551674C3F}"/>
                  </a:ext>
                </a:extLst>
              </p:cNvPr>
              <p:cNvCxnSpPr>
                <a:cxnSpLocks/>
              </p:cNvCxnSpPr>
              <p:nvPr/>
            </p:nvCxnSpPr>
            <p:spPr>
              <a:xfrm flipH="1" flipV="1">
                <a:off x="1592466" y="3532525"/>
                <a:ext cx="7560000" cy="1620516"/>
              </a:xfrm>
              <a:prstGeom prst="line">
                <a:avLst/>
              </a:prstGeom>
              <a:ln w="9525"/>
            </p:spPr>
            <p:style>
              <a:lnRef idx="1">
                <a:schemeClr val="dk1"/>
              </a:lnRef>
              <a:fillRef idx="0">
                <a:schemeClr val="dk1"/>
              </a:fillRef>
              <a:effectRef idx="0">
                <a:schemeClr val="dk1"/>
              </a:effectRef>
              <a:fontRef idx="minor">
                <a:schemeClr val="tx1"/>
              </a:fontRef>
            </p:style>
          </p:cxnSp>
          <p:grpSp>
            <p:nvGrpSpPr>
              <p:cNvPr id="11" name="グループ化 10">
                <a:extLst>
                  <a:ext uri="{FF2B5EF4-FFF2-40B4-BE49-F238E27FC236}">
                    <a16:creationId xmlns:a16="http://schemas.microsoft.com/office/drawing/2014/main" id="{7B55740C-CC6F-62DF-CE4D-E4B52F3EA79F}"/>
                  </a:ext>
                </a:extLst>
              </p:cNvPr>
              <p:cNvGrpSpPr/>
              <p:nvPr/>
            </p:nvGrpSpPr>
            <p:grpSpPr>
              <a:xfrm>
                <a:off x="740472" y="981042"/>
                <a:ext cx="8537219" cy="5453349"/>
                <a:chOff x="740472" y="981042"/>
                <a:chExt cx="8537219" cy="5453349"/>
              </a:xfrm>
            </p:grpSpPr>
            <p:sp>
              <p:nvSpPr>
                <p:cNvPr id="12" name="楕円 11">
                  <a:extLst>
                    <a:ext uri="{FF2B5EF4-FFF2-40B4-BE49-F238E27FC236}">
                      <a16:creationId xmlns:a16="http://schemas.microsoft.com/office/drawing/2014/main" id="{B06971DE-00A7-7202-1EF9-E3BDAE3C1EC5}"/>
                    </a:ext>
                  </a:extLst>
                </p:cNvPr>
                <p:cNvSpPr/>
                <p:nvPr/>
              </p:nvSpPr>
              <p:spPr>
                <a:xfrm>
                  <a:off x="2495166" y="3524139"/>
                  <a:ext cx="118946"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3" name="楕円 12">
                  <a:extLst>
                    <a:ext uri="{FF2B5EF4-FFF2-40B4-BE49-F238E27FC236}">
                      <a16:creationId xmlns:a16="http://schemas.microsoft.com/office/drawing/2014/main" id="{666F440A-055B-5441-C6F0-3AF6E2930EBA}"/>
                    </a:ext>
                  </a:extLst>
                </p:cNvPr>
                <p:cNvSpPr/>
                <p:nvPr/>
              </p:nvSpPr>
              <p:spPr>
                <a:xfrm>
                  <a:off x="2495166" y="3102435"/>
                  <a:ext cx="118945"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4" name="楕円 13">
                  <a:extLst>
                    <a:ext uri="{FF2B5EF4-FFF2-40B4-BE49-F238E27FC236}">
                      <a16:creationId xmlns:a16="http://schemas.microsoft.com/office/drawing/2014/main" id="{B2DEF27B-2404-C36A-7E87-66B6A999B0A1}"/>
                    </a:ext>
                  </a:extLst>
                </p:cNvPr>
                <p:cNvSpPr/>
                <p:nvPr/>
              </p:nvSpPr>
              <p:spPr>
                <a:xfrm>
                  <a:off x="2493334" y="3950345"/>
                  <a:ext cx="118945"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5" name="楕円 14">
                  <a:extLst>
                    <a:ext uri="{FF2B5EF4-FFF2-40B4-BE49-F238E27FC236}">
                      <a16:creationId xmlns:a16="http://schemas.microsoft.com/office/drawing/2014/main" id="{03D0369A-3ABD-05DA-3D51-09ADA2FCD295}"/>
                    </a:ext>
                  </a:extLst>
                </p:cNvPr>
                <p:cNvSpPr/>
                <p:nvPr/>
              </p:nvSpPr>
              <p:spPr>
                <a:xfrm>
                  <a:off x="2497717" y="4821940"/>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95" name="楕円 94">
                  <a:extLst>
                    <a:ext uri="{FF2B5EF4-FFF2-40B4-BE49-F238E27FC236}">
                      <a16:creationId xmlns:a16="http://schemas.microsoft.com/office/drawing/2014/main" id="{40A495B8-6960-05CF-CBDD-837AD76CE3B4}"/>
                    </a:ext>
                  </a:extLst>
                </p:cNvPr>
                <p:cNvSpPr/>
                <p:nvPr/>
              </p:nvSpPr>
              <p:spPr>
                <a:xfrm>
                  <a:off x="2497717" y="4391761"/>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96" name="楕円 95">
                  <a:extLst>
                    <a:ext uri="{FF2B5EF4-FFF2-40B4-BE49-F238E27FC236}">
                      <a16:creationId xmlns:a16="http://schemas.microsoft.com/office/drawing/2014/main" id="{6B11CD34-8E4C-EE17-B995-722C4EE531A3}"/>
                    </a:ext>
                  </a:extLst>
                </p:cNvPr>
                <p:cNvSpPr/>
                <p:nvPr/>
              </p:nvSpPr>
              <p:spPr>
                <a:xfrm>
                  <a:off x="2497717" y="2661856"/>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cxnSp>
              <p:nvCxnSpPr>
                <p:cNvPr id="97" name="直線コネクタ 96">
                  <a:extLst>
                    <a:ext uri="{FF2B5EF4-FFF2-40B4-BE49-F238E27FC236}">
                      <a16:creationId xmlns:a16="http://schemas.microsoft.com/office/drawing/2014/main" id="{B532AD7B-7566-585E-3AB0-E3D3EBD87E1E}"/>
                    </a:ext>
                  </a:extLst>
                </p:cNvPr>
                <p:cNvCxnSpPr>
                  <a:cxnSpLocks/>
                </p:cNvCxnSpPr>
                <p:nvPr/>
              </p:nvCxnSpPr>
              <p:spPr>
                <a:xfrm flipV="1">
                  <a:off x="1584681" y="1477062"/>
                  <a:ext cx="7560000" cy="1620516"/>
                </a:xfrm>
                <a:prstGeom prst="line">
                  <a:avLst/>
                </a:prstGeom>
                <a:ln w="9525"/>
              </p:spPr>
              <p:style>
                <a:lnRef idx="1">
                  <a:schemeClr val="dk1"/>
                </a:lnRef>
                <a:fillRef idx="0">
                  <a:schemeClr val="dk1"/>
                </a:fillRef>
                <a:effectRef idx="0">
                  <a:schemeClr val="dk1"/>
                </a:effectRef>
                <a:fontRef idx="minor">
                  <a:schemeClr val="tx1"/>
                </a:fontRef>
              </p:style>
            </p:cxnSp>
            <p:sp>
              <p:nvSpPr>
                <p:cNvPr id="98" name="正方形/長方形 97">
                  <a:extLst>
                    <a:ext uri="{FF2B5EF4-FFF2-40B4-BE49-F238E27FC236}">
                      <a16:creationId xmlns:a16="http://schemas.microsoft.com/office/drawing/2014/main" id="{03444526-78EC-B210-E38B-EA4D2116C860}"/>
                    </a:ext>
                  </a:extLst>
                </p:cNvPr>
                <p:cNvSpPr/>
                <p:nvPr/>
              </p:nvSpPr>
              <p:spPr>
                <a:xfrm>
                  <a:off x="1441398" y="1939097"/>
                  <a:ext cx="138660" cy="3894392"/>
                </a:xfrm>
                <a:prstGeom prst="rect">
                  <a:avLst/>
                </a:prstGeom>
                <a:solidFill>
                  <a:schemeClr val="bg1">
                    <a:lumMod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cxnSp>
              <p:nvCxnSpPr>
                <p:cNvPr id="99" name="直線コネクタ 98">
                  <a:extLst>
                    <a:ext uri="{FF2B5EF4-FFF2-40B4-BE49-F238E27FC236}">
                      <a16:creationId xmlns:a16="http://schemas.microsoft.com/office/drawing/2014/main" id="{7DB17CFF-08D9-B733-8458-1F7BB08F1E6E}"/>
                    </a:ext>
                  </a:extLst>
                </p:cNvPr>
                <p:cNvCxnSpPr>
                  <a:cxnSpLocks/>
                </p:cNvCxnSpPr>
                <p:nvPr/>
              </p:nvCxnSpPr>
              <p:spPr>
                <a:xfrm flipH="1">
                  <a:off x="1584681" y="2662818"/>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0" name="直線コネクタ 99">
                  <a:extLst>
                    <a:ext uri="{FF2B5EF4-FFF2-40B4-BE49-F238E27FC236}">
                      <a16:creationId xmlns:a16="http://schemas.microsoft.com/office/drawing/2014/main" id="{4146EF57-741C-7541-ABA8-B0B1033E9C43}"/>
                    </a:ext>
                  </a:extLst>
                </p:cNvPr>
                <p:cNvCxnSpPr/>
                <p:nvPr/>
              </p:nvCxnSpPr>
              <p:spPr>
                <a:xfrm flipH="1">
                  <a:off x="1584681" y="3092997"/>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1" name="直線コネクタ 100">
                  <a:extLst>
                    <a:ext uri="{FF2B5EF4-FFF2-40B4-BE49-F238E27FC236}">
                      <a16:creationId xmlns:a16="http://schemas.microsoft.com/office/drawing/2014/main" id="{E1B82A6A-CFA9-DD79-48F1-523EB503BB7A}"/>
                    </a:ext>
                  </a:extLst>
                </p:cNvPr>
                <p:cNvCxnSpPr>
                  <a:cxnSpLocks/>
                </p:cNvCxnSpPr>
                <p:nvPr/>
              </p:nvCxnSpPr>
              <p:spPr>
                <a:xfrm flipH="1">
                  <a:off x="1569110" y="3524394"/>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2" name="直線コネクタ 101">
                  <a:extLst>
                    <a:ext uri="{FF2B5EF4-FFF2-40B4-BE49-F238E27FC236}">
                      <a16:creationId xmlns:a16="http://schemas.microsoft.com/office/drawing/2014/main" id="{AED2BB27-BAFA-6BE5-AE32-F1C8A3463E44}"/>
                    </a:ext>
                  </a:extLst>
                </p:cNvPr>
                <p:cNvCxnSpPr/>
                <p:nvPr/>
              </p:nvCxnSpPr>
              <p:spPr>
                <a:xfrm flipH="1">
                  <a:off x="1569110" y="3954573"/>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3" name="直線コネクタ 102">
                  <a:extLst>
                    <a:ext uri="{FF2B5EF4-FFF2-40B4-BE49-F238E27FC236}">
                      <a16:creationId xmlns:a16="http://schemas.microsoft.com/office/drawing/2014/main" id="{EFEC6845-0E28-176E-DA1E-65809497C9DB}"/>
                    </a:ext>
                  </a:extLst>
                </p:cNvPr>
                <p:cNvCxnSpPr>
                  <a:cxnSpLocks/>
                </p:cNvCxnSpPr>
                <p:nvPr/>
              </p:nvCxnSpPr>
              <p:spPr>
                <a:xfrm flipH="1">
                  <a:off x="1584681" y="4384374"/>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5" name="直線コネクタ 104">
                  <a:extLst>
                    <a:ext uri="{FF2B5EF4-FFF2-40B4-BE49-F238E27FC236}">
                      <a16:creationId xmlns:a16="http://schemas.microsoft.com/office/drawing/2014/main" id="{CCFEB55A-6AB3-CFC0-A562-34CD53F3416D}"/>
                    </a:ext>
                  </a:extLst>
                </p:cNvPr>
                <p:cNvCxnSpPr/>
                <p:nvPr/>
              </p:nvCxnSpPr>
              <p:spPr>
                <a:xfrm flipH="1">
                  <a:off x="1584681" y="4814553"/>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6" name="直線コネクタ 105">
                  <a:extLst>
                    <a:ext uri="{FF2B5EF4-FFF2-40B4-BE49-F238E27FC236}">
                      <a16:creationId xmlns:a16="http://schemas.microsoft.com/office/drawing/2014/main" id="{9D0599EA-AF8C-0721-3A22-E70EDEB7A922}"/>
                    </a:ext>
                  </a:extLst>
                </p:cNvPr>
                <p:cNvCxnSpPr>
                  <a:cxnSpLocks/>
                </p:cNvCxnSpPr>
                <p:nvPr/>
              </p:nvCxnSpPr>
              <p:spPr>
                <a:xfrm flipH="1">
                  <a:off x="1584681" y="5253357"/>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07" name="直線矢印コネクタ 106">
                  <a:extLst>
                    <a:ext uri="{FF2B5EF4-FFF2-40B4-BE49-F238E27FC236}">
                      <a16:creationId xmlns:a16="http://schemas.microsoft.com/office/drawing/2014/main" id="{83B7538F-D10B-3695-30F3-80B0DCA81EBF}"/>
                    </a:ext>
                  </a:extLst>
                </p:cNvPr>
                <p:cNvCxnSpPr>
                  <a:cxnSpLocks/>
                </p:cNvCxnSpPr>
                <p:nvPr/>
              </p:nvCxnSpPr>
              <p:spPr>
                <a:xfrm>
                  <a:off x="1325686" y="3070685"/>
                  <a:ext cx="0" cy="46184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8" name="テキスト ボックス 107">
                      <a:extLst>
                        <a:ext uri="{FF2B5EF4-FFF2-40B4-BE49-F238E27FC236}">
                          <a16:creationId xmlns:a16="http://schemas.microsoft.com/office/drawing/2014/main" id="{9D6C2FE5-6419-2FF5-F868-F111780996AE}"/>
                        </a:ext>
                      </a:extLst>
                    </p:cNvPr>
                    <p:cNvSpPr txBox="1"/>
                    <p:nvPr/>
                  </p:nvSpPr>
                  <p:spPr>
                    <a:xfrm>
                      <a:off x="740472" y="2852494"/>
                      <a:ext cx="594684" cy="7350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𝑝</m:t>
                            </m:r>
                          </m:oMath>
                        </m:oMathPara>
                      </a14:m>
                      <a:endParaRPr kumimoji="1" lang="ja-JP" altLang="en-US" sz="3600"/>
                    </a:p>
                  </p:txBody>
                </p:sp>
              </mc:Choice>
              <mc:Fallback xmlns="">
                <p:sp>
                  <p:nvSpPr>
                    <p:cNvPr id="108" name="テキスト ボックス 107">
                      <a:extLst>
                        <a:ext uri="{FF2B5EF4-FFF2-40B4-BE49-F238E27FC236}">
                          <a16:creationId xmlns:a16="http://schemas.microsoft.com/office/drawing/2014/main" id="{45CCB161-A226-AA70-390C-9254A00F5794}"/>
                        </a:ext>
                      </a:extLst>
                    </p:cNvPr>
                    <p:cNvSpPr txBox="1">
                      <a:spLocks noRot="1" noChangeAspect="1" noMove="1" noResize="1" noEditPoints="1" noAdjustHandles="1" noChangeArrowheads="1" noChangeShapeType="1" noTextEdit="1"/>
                    </p:cNvSpPr>
                    <p:nvPr/>
                  </p:nvSpPr>
                  <p:spPr>
                    <a:xfrm>
                      <a:off x="740472" y="2852494"/>
                      <a:ext cx="594684" cy="735011"/>
                    </a:xfrm>
                    <a:prstGeom prst="rect">
                      <a:avLst/>
                    </a:prstGeom>
                    <a:blipFill>
                      <a:blip r:embed="rId6"/>
                      <a:stretch>
                        <a:fillRect/>
                      </a:stretch>
                    </a:blipFill>
                  </p:spPr>
                  <p:txBody>
                    <a:bodyPr/>
                    <a:lstStyle/>
                    <a:p>
                      <a:r>
                        <a:rPr lang="en-US">
                          <a:noFill/>
                        </a:rPr>
                        <a:t> </a:t>
                      </a:r>
                    </a:p>
                  </p:txBody>
                </p:sp>
              </mc:Fallback>
            </mc:AlternateContent>
            <p:cxnSp>
              <p:nvCxnSpPr>
                <p:cNvPr id="109" name="直線矢印コネクタ 108">
                  <a:extLst>
                    <a:ext uri="{FF2B5EF4-FFF2-40B4-BE49-F238E27FC236}">
                      <a16:creationId xmlns:a16="http://schemas.microsoft.com/office/drawing/2014/main" id="{00EED641-5EC4-AC6E-6B68-C16EC91E7BB1}"/>
                    </a:ext>
                  </a:extLst>
                </p:cNvPr>
                <p:cNvCxnSpPr>
                  <a:cxnSpLocks/>
                </p:cNvCxnSpPr>
                <p:nvPr/>
              </p:nvCxnSpPr>
              <p:spPr>
                <a:xfrm>
                  <a:off x="1537968" y="986660"/>
                  <a:ext cx="1003529" cy="1985"/>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0" name="直線矢印コネクタ 109">
                  <a:extLst>
                    <a:ext uri="{FF2B5EF4-FFF2-40B4-BE49-F238E27FC236}">
                      <a16:creationId xmlns:a16="http://schemas.microsoft.com/office/drawing/2014/main" id="{DE19A5AF-404B-FB1A-854B-1B1A9A04F4C2}"/>
                    </a:ext>
                  </a:extLst>
                </p:cNvPr>
                <p:cNvCxnSpPr>
                  <a:cxnSpLocks/>
                </p:cNvCxnSpPr>
                <p:nvPr/>
              </p:nvCxnSpPr>
              <p:spPr>
                <a:xfrm>
                  <a:off x="2534048" y="981042"/>
                  <a:ext cx="657946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1" name="直線矢印コネクタ 110">
                  <a:extLst>
                    <a:ext uri="{FF2B5EF4-FFF2-40B4-BE49-F238E27FC236}">
                      <a16:creationId xmlns:a16="http://schemas.microsoft.com/office/drawing/2014/main" id="{5EA21A19-D078-0439-934B-D37130120A32}"/>
                    </a:ext>
                  </a:extLst>
                </p:cNvPr>
                <p:cNvCxnSpPr>
                  <a:cxnSpLocks/>
                </p:cNvCxnSpPr>
                <p:nvPr/>
              </p:nvCxnSpPr>
              <p:spPr>
                <a:xfrm>
                  <a:off x="9277691" y="3610387"/>
                  <a:ext cx="0" cy="732396"/>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2" name="直線コネクタ 111">
                  <a:extLst>
                    <a:ext uri="{FF2B5EF4-FFF2-40B4-BE49-F238E27FC236}">
                      <a16:creationId xmlns:a16="http://schemas.microsoft.com/office/drawing/2014/main" id="{AC24C98F-9357-D1DF-2FFC-8FCAE069BF19}"/>
                    </a:ext>
                  </a:extLst>
                </p:cNvPr>
                <p:cNvCxnSpPr>
                  <a:cxnSpLocks/>
                </p:cNvCxnSpPr>
                <p:nvPr/>
              </p:nvCxnSpPr>
              <p:spPr>
                <a:xfrm flipV="1">
                  <a:off x="1592466" y="1895023"/>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3" name="直線コネクタ 112">
                  <a:extLst>
                    <a:ext uri="{FF2B5EF4-FFF2-40B4-BE49-F238E27FC236}">
                      <a16:creationId xmlns:a16="http://schemas.microsoft.com/office/drawing/2014/main" id="{8AE6F988-D3E8-DCCC-9AF3-0F1744931671}"/>
                    </a:ext>
                  </a:extLst>
                </p:cNvPr>
                <p:cNvCxnSpPr>
                  <a:cxnSpLocks/>
                </p:cNvCxnSpPr>
                <p:nvPr/>
              </p:nvCxnSpPr>
              <p:spPr>
                <a:xfrm flipV="1">
                  <a:off x="1572273" y="2331995"/>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4" name="直線コネクタ 113">
                  <a:extLst>
                    <a:ext uri="{FF2B5EF4-FFF2-40B4-BE49-F238E27FC236}">
                      <a16:creationId xmlns:a16="http://schemas.microsoft.com/office/drawing/2014/main" id="{44AFD360-90B2-83BE-FF6B-6975A3CCA4B9}"/>
                    </a:ext>
                  </a:extLst>
                </p:cNvPr>
                <p:cNvCxnSpPr>
                  <a:cxnSpLocks/>
                </p:cNvCxnSpPr>
                <p:nvPr/>
              </p:nvCxnSpPr>
              <p:spPr>
                <a:xfrm flipV="1">
                  <a:off x="1600251" y="2765669"/>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5" name="直線コネクタ 114">
                  <a:extLst>
                    <a:ext uri="{FF2B5EF4-FFF2-40B4-BE49-F238E27FC236}">
                      <a16:creationId xmlns:a16="http://schemas.microsoft.com/office/drawing/2014/main" id="{12834F1E-5D52-44FA-07C6-067E465A9973}"/>
                    </a:ext>
                  </a:extLst>
                </p:cNvPr>
                <p:cNvCxnSpPr>
                  <a:cxnSpLocks/>
                </p:cNvCxnSpPr>
                <p:nvPr/>
              </p:nvCxnSpPr>
              <p:spPr>
                <a:xfrm flipV="1">
                  <a:off x="1581314" y="3196567"/>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6" name="直線コネクタ 115">
                  <a:extLst>
                    <a:ext uri="{FF2B5EF4-FFF2-40B4-BE49-F238E27FC236}">
                      <a16:creationId xmlns:a16="http://schemas.microsoft.com/office/drawing/2014/main" id="{6F09672A-A36C-D07A-23DE-3FEFA16CA3EF}"/>
                    </a:ext>
                  </a:extLst>
                </p:cNvPr>
                <p:cNvCxnSpPr>
                  <a:cxnSpLocks/>
                </p:cNvCxnSpPr>
                <p:nvPr/>
              </p:nvCxnSpPr>
              <p:spPr>
                <a:xfrm flipV="1">
                  <a:off x="1578209" y="3632841"/>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7" name="直線コネクタ 116">
                  <a:extLst>
                    <a:ext uri="{FF2B5EF4-FFF2-40B4-BE49-F238E27FC236}">
                      <a16:creationId xmlns:a16="http://schemas.microsoft.com/office/drawing/2014/main" id="{C192FFE9-F484-0502-1BDE-054AD84AED36}"/>
                    </a:ext>
                  </a:extLst>
                </p:cNvPr>
                <p:cNvCxnSpPr>
                  <a:cxnSpLocks/>
                </p:cNvCxnSpPr>
                <p:nvPr/>
              </p:nvCxnSpPr>
              <p:spPr>
                <a:xfrm flipH="1" flipV="1">
                  <a:off x="1568830" y="2668044"/>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8" name="直線コネクタ 117">
                  <a:extLst>
                    <a:ext uri="{FF2B5EF4-FFF2-40B4-BE49-F238E27FC236}">
                      <a16:creationId xmlns:a16="http://schemas.microsoft.com/office/drawing/2014/main" id="{25BE6A61-D7C6-9ECF-84F7-38030939F3DD}"/>
                    </a:ext>
                  </a:extLst>
                </p:cNvPr>
                <p:cNvCxnSpPr>
                  <a:cxnSpLocks/>
                </p:cNvCxnSpPr>
                <p:nvPr/>
              </p:nvCxnSpPr>
              <p:spPr>
                <a:xfrm flipH="1" flipV="1">
                  <a:off x="1581314" y="4813875"/>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19" name="直線コネクタ 118">
                  <a:extLst>
                    <a:ext uri="{FF2B5EF4-FFF2-40B4-BE49-F238E27FC236}">
                      <a16:creationId xmlns:a16="http://schemas.microsoft.com/office/drawing/2014/main" id="{CC1E7DB1-70D9-398C-1A99-1A6E19FBEEF0}"/>
                    </a:ext>
                  </a:extLst>
                </p:cNvPr>
                <p:cNvCxnSpPr>
                  <a:cxnSpLocks/>
                </p:cNvCxnSpPr>
                <p:nvPr/>
              </p:nvCxnSpPr>
              <p:spPr>
                <a:xfrm flipH="1" flipV="1">
                  <a:off x="1572273" y="3096860"/>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20" name="直線コネクタ 119">
                  <a:extLst>
                    <a:ext uri="{FF2B5EF4-FFF2-40B4-BE49-F238E27FC236}">
                      <a16:creationId xmlns:a16="http://schemas.microsoft.com/office/drawing/2014/main" id="{D06CC624-61AD-DE67-CAD1-C8CAF9270D4A}"/>
                    </a:ext>
                  </a:extLst>
                </p:cNvPr>
                <p:cNvCxnSpPr>
                  <a:cxnSpLocks/>
                </p:cNvCxnSpPr>
                <p:nvPr/>
              </p:nvCxnSpPr>
              <p:spPr>
                <a:xfrm flipH="1" flipV="1">
                  <a:off x="1589336" y="3977111"/>
                  <a:ext cx="7560000" cy="1620516"/>
                </a:xfrm>
                <a:prstGeom prst="line">
                  <a:avLst/>
                </a:prstGeom>
                <a:ln w="9525"/>
              </p:spPr>
              <p:style>
                <a:lnRef idx="1">
                  <a:schemeClr val="dk1"/>
                </a:lnRef>
                <a:fillRef idx="0">
                  <a:schemeClr val="dk1"/>
                </a:fillRef>
                <a:effectRef idx="0">
                  <a:schemeClr val="dk1"/>
                </a:effectRef>
                <a:fontRef idx="minor">
                  <a:schemeClr val="tx1"/>
                </a:fontRef>
              </p:style>
            </p:cxnSp>
            <p:cxnSp>
              <p:nvCxnSpPr>
                <p:cNvPr id="121" name="直線コネクタ 120">
                  <a:extLst>
                    <a:ext uri="{FF2B5EF4-FFF2-40B4-BE49-F238E27FC236}">
                      <a16:creationId xmlns:a16="http://schemas.microsoft.com/office/drawing/2014/main" id="{040359C4-0425-A573-9D31-22B33E80C653}"/>
                    </a:ext>
                  </a:extLst>
                </p:cNvPr>
                <p:cNvCxnSpPr>
                  <a:cxnSpLocks/>
                </p:cNvCxnSpPr>
                <p:nvPr/>
              </p:nvCxnSpPr>
              <p:spPr>
                <a:xfrm flipH="1" flipV="1">
                  <a:off x="1592466" y="4395623"/>
                  <a:ext cx="7560000" cy="1620516"/>
                </a:xfrm>
                <a:prstGeom prst="line">
                  <a:avLst/>
                </a:prstGeom>
                <a:ln w="9525"/>
              </p:spPr>
              <p:style>
                <a:lnRef idx="1">
                  <a:schemeClr val="dk1"/>
                </a:lnRef>
                <a:fillRef idx="0">
                  <a:schemeClr val="dk1"/>
                </a:fillRef>
                <a:effectRef idx="0">
                  <a:schemeClr val="dk1"/>
                </a:effectRef>
                <a:fontRef idx="minor">
                  <a:schemeClr val="tx1"/>
                </a:fontRef>
              </p:style>
            </p:cxnSp>
          </p:grpSp>
        </p:grpSp>
      </p:grpSp>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95E4B7BB-9A2F-38C0-77FF-B8481E0DB4D3}"/>
                  </a:ext>
                </a:extLst>
              </p:cNvPr>
              <p:cNvSpPr txBox="1"/>
              <p:nvPr/>
            </p:nvSpPr>
            <p:spPr>
              <a:xfrm>
                <a:off x="8164766" y="1481615"/>
                <a:ext cx="3797954" cy="1968296"/>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3200" i="1">
                          <a:latin typeface="Cambria Math" panose="02040503050406030204" pitchFamily="18" charset="0"/>
                        </a:rPr>
                        <m:t>W</m:t>
                      </m:r>
                      <m:r>
                        <a:rPr lang="en-US" altLang="ja-JP" sz="3200" i="1">
                          <a:latin typeface="Cambria Math" panose="02040503050406030204" pitchFamily="18" charset="0"/>
                        </a:rPr>
                        <m:t>=</m:t>
                      </m:r>
                      <m:d>
                        <m:dPr>
                          <m:ctrlPr>
                            <a:rPr lang="en-US" altLang="ja-JP" sz="3200" i="1">
                              <a:latin typeface="Cambria Math" panose="02040503050406030204" pitchFamily="18" charset="0"/>
                            </a:rPr>
                          </m:ctrlPr>
                        </m:dPr>
                        <m:e>
                          <m:f>
                            <m:fPr>
                              <m:ctrlPr>
                                <a:rPr lang="en-US" altLang="ja-JP" sz="3200" i="1">
                                  <a:latin typeface="Cambria Math" panose="02040503050406030204" pitchFamily="18" charset="0"/>
                                </a:rPr>
                              </m:ctrlPr>
                            </m:fPr>
                            <m:num>
                              <m:r>
                                <a:rPr lang="en-US" altLang="ja-JP" sz="3200" i="1">
                                  <a:latin typeface="Cambria Math" panose="02040503050406030204" pitchFamily="18" charset="0"/>
                                </a:rPr>
                                <m:t>𝑔</m:t>
                              </m:r>
                              <m:r>
                                <a:rPr lang="en-US" altLang="ja-JP" sz="3200" i="1">
                                  <a:latin typeface="Cambria Math" panose="02040503050406030204" pitchFamily="18" charset="0"/>
                                </a:rPr>
                                <m:t>+</m:t>
                              </m:r>
                              <m:r>
                                <a:rPr lang="en-US" altLang="ja-JP" sz="3200" i="1">
                                  <a:latin typeface="Cambria Math" panose="02040503050406030204" pitchFamily="18" charset="0"/>
                                </a:rPr>
                                <m:t>𝐿</m:t>
                              </m:r>
                            </m:num>
                            <m:den>
                              <m:r>
                                <a:rPr lang="en-US" altLang="ja-JP" sz="3200" i="1">
                                  <a:latin typeface="Cambria Math" panose="02040503050406030204" pitchFamily="18" charset="0"/>
                                </a:rPr>
                                <m:t>𝑔</m:t>
                              </m:r>
                            </m:den>
                          </m:f>
                          <m:r>
                            <a:rPr lang="en-US" altLang="ja-JP" sz="3200" i="1">
                              <a:latin typeface="Cambria Math" panose="02040503050406030204" pitchFamily="18" charset="0"/>
                            </a:rPr>
                            <m:t>−</m:t>
                          </m:r>
                          <m:r>
                            <a:rPr lang="en-US" altLang="ja-JP" sz="3200" i="1">
                              <a:latin typeface="Cambria Math" panose="02040503050406030204" pitchFamily="18" charset="0"/>
                            </a:rPr>
                            <m:t>𝑁</m:t>
                          </m:r>
                        </m:e>
                      </m:d>
                      <m:r>
                        <a:rPr lang="en-US" altLang="ja-JP" sz="3200" i="1">
                          <a:latin typeface="Cambria Math" panose="02040503050406030204" pitchFamily="18" charset="0"/>
                        </a:rPr>
                        <m:t>𝑝</m:t>
                      </m:r>
                    </m:oMath>
                  </m:oMathPara>
                </a14:m>
                <a:endParaRPr lang="en-US" altLang="ja-JP" sz="3200">
                  <a:latin typeface="Arial" panose="020B0604020202020204" pitchFamily="34" charset="0"/>
                  <a:cs typeface="Arial" panose="020B0604020202020204" pitchFamily="34" charset="0"/>
                </a:endParaRPr>
              </a:p>
              <a:p>
                <a:endParaRPr lang="en-US" altLang="ja-JP" i="1" kern="100">
                  <a:latin typeface="Cambria Math" panose="02040503050406030204" pitchFamily="18" charset="0"/>
                  <a:ea typeface="ＭＳ 明朝" panose="02020609040205080304" pitchFamily="17" charset="-128"/>
                  <a:cs typeface="Times New Roman" panose="02020603050405020304" pitchFamily="18" charset="0"/>
                </a:endParaRPr>
              </a:p>
              <a:p>
                <a:pPr algn="ctr"/>
                <a14:m>
                  <m:oMath xmlns:m="http://schemas.openxmlformats.org/officeDocument/2006/math">
                    <m:r>
                      <a:rPr lang="en-US" altLang="ja-JP" sz="3200" i="1" kern="100">
                        <a:latin typeface="Cambria Math" panose="02040503050406030204" pitchFamily="18" charset="0"/>
                        <a:ea typeface="ＭＳ 明朝" panose="02020609040205080304" pitchFamily="17" charset="-128"/>
                        <a:cs typeface="Times New Roman" panose="02020603050405020304" pitchFamily="18" charset="0"/>
                      </a:rPr>
                      <m:t>𝑁</m:t>
                    </m:r>
                    <m:r>
                      <a:rPr lang="ja-JP" altLang="en-US" sz="3200" i="1" kern="100">
                        <a:latin typeface="Cambria Math" panose="02040503050406030204" pitchFamily="18" charset="0"/>
                        <a:ea typeface="ＭＳ 明朝" panose="02020609040205080304" pitchFamily="17" charset="-128"/>
                        <a:cs typeface="Times New Roman" panose="02020603050405020304" pitchFamily="18" charset="0"/>
                      </a:rPr>
                      <m:t>：</m:t>
                    </m:r>
                  </m:oMath>
                </a14:m>
                <a:r>
                  <a:rPr lang="ja-JP" altLang="ja-JP" sz="3200" kern="100">
                    <a:latin typeface="ＭＳ Ｐゴシック" panose="020B0600070205080204" pitchFamily="50" charset="-128"/>
                    <a:ea typeface="ＭＳ Ｐゴシック" panose="020B0600070205080204" pitchFamily="50" charset="-128"/>
                    <a:cs typeface="Times New Roman" panose="02020603050405020304" pitchFamily="18" charset="0"/>
                  </a:rPr>
                  <a:t>レンズの個数</a:t>
                </a:r>
                <a:endParaRPr lang="en-US" altLang="ja-JP" sz="3200">
                  <a:latin typeface="ＭＳ Ｐゴシック" panose="020B0600070205080204" pitchFamily="50" charset="-128"/>
                  <a:ea typeface="ＭＳ Ｐゴシック" panose="020B0600070205080204" pitchFamily="50" charset="-128"/>
                  <a:cs typeface="Arial" panose="020B0604020202020204" pitchFamily="34" charset="0"/>
                </a:endParaRPr>
              </a:p>
            </p:txBody>
          </p:sp>
        </mc:Choice>
        <mc:Fallback xmlns="">
          <p:sp>
            <p:nvSpPr>
              <p:cNvPr id="122" name="テキスト ボックス 121">
                <a:extLst>
                  <a:ext uri="{FF2B5EF4-FFF2-40B4-BE49-F238E27FC236}">
                    <a16:creationId xmlns:a16="http://schemas.microsoft.com/office/drawing/2014/main" id="{6B33673A-96FC-9DD4-B8B6-371C83695A9D}"/>
                  </a:ext>
                </a:extLst>
              </p:cNvPr>
              <p:cNvSpPr txBox="1">
                <a:spLocks noRot="1" noChangeAspect="1" noMove="1" noResize="1" noEditPoints="1" noAdjustHandles="1" noChangeArrowheads="1" noChangeShapeType="1" noTextEdit="1"/>
              </p:cNvSpPr>
              <p:nvPr/>
            </p:nvSpPr>
            <p:spPr>
              <a:xfrm>
                <a:off x="8164766" y="1481615"/>
                <a:ext cx="3797954" cy="1968296"/>
              </a:xfrm>
              <a:prstGeom prst="rect">
                <a:avLst/>
              </a:prstGeom>
              <a:blipFill>
                <a:blip r:embed="rId7"/>
                <a:stretch>
                  <a:fillRect b="-7669"/>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470506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79FEE-77C3-A79F-DE4A-844E798FA1C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557A90F-8B28-B3EB-0F1E-AADFBA1E6A55}"/>
              </a:ext>
            </a:extLst>
          </p:cNvPr>
          <p:cNvSpPr txBox="1">
            <a:spLocks/>
          </p:cNvSpPr>
          <p:nvPr/>
        </p:nvSpPr>
        <p:spPr>
          <a:xfrm>
            <a:off x="1097278" y="286603"/>
            <a:ext cx="9529353" cy="1108015"/>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en-US" altLang="ja-JP" dirty="0">
                <a:latin typeface="+mj-ea"/>
              </a:rPr>
              <a:t>2</a:t>
            </a:r>
            <a:r>
              <a:rPr lang="ja-JP" altLang="en-US" dirty="0">
                <a:latin typeface="+mj-ea"/>
              </a:rPr>
              <a:t>時分割表示</a:t>
            </a:r>
            <a:r>
              <a:rPr lang="ja-JP" altLang="en-US" dirty="0"/>
              <a:t>を実装した</a:t>
            </a:r>
            <a:r>
              <a:rPr kumimoji="1" lang="en-US" altLang="ja-JP" dirty="0">
                <a:latin typeface="+mn-ea"/>
                <a:ea typeface="+mn-ea"/>
              </a:rPr>
              <a:t>CII</a:t>
            </a:r>
            <a:r>
              <a:rPr kumimoji="1" lang="ja-JP" altLang="en-US" dirty="0"/>
              <a:t>の視域幅</a:t>
            </a:r>
            <a:endParaRPr lang="ja-JP" altLang="en-US" dirty="0"/>
          </a:p>
        </p:txBody>
      </p:sp>
      <p:sp>
        <p:nvSpPr>
          <p:cNvPr id="3" name="Slide Number Placeholder 3">
            <a:extLst>
              <a:ext uri="{FF2B5EF4-FFF2-40B4-BE49-F238E27FC236}">
                <a16:creationId xmlns:a16="http://schemas.microsoft.com/office/drawing/2014/main" id="{EA461241-2681-4871-F4C4-4555929886C0}"/>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19</a:t>
            </a:fld>
            <a:endParaRPr lang="en-US" sz="4000"/>
          </a:p>
        </p:txBody>
      </p:sp>
      <p:grpSp>
        <p:nvGrpSpPr>
          <p:cNvPr id="6" name="グループ化 5">
            <a:extLst>
              <a:ext uri="{FF2B5EF4-FFF2-40B4-BE49-F238E27FC236}">
                <a16:creationId xmlns:a16="http://schemas.microsoft.com/office/drawing/2014/main" id="{277B1272-DE45-0834-045E-5DBBE2DD5F9D}"/>
              </a:ext>
            </a:extLst>
          </p:cNvPr>
          <p:cNvGrpSpPr/>
          <p:nvPr/>
        </p:nvGrpSpPr>
        <p:grpSpPr>
          <a:xfrm>
            <a:off x="572173" y="754813"/>
            <a:ext cx="6129420" cy="5390195"/>
            <a:chOff x="1724" y="165325"/>
            <a:chExt cx="8235350" cy="6098113"/>
          </a:xfrm>
        </p:grpSpPr>
        <p:cxnSp>
          <p:nvCxnSpPr>
            <p:cNvPr id="7" name="直線コネクタ 6">
              <a:extLst>
                <a:ext uri="{FF2B5EF4-FFF2-40B4-BE49-F238E27FC236}">
                  <a16:creationId xmlns:a16="http://schemas.microsoft.com/office/drawing/2014/main" id="{4019D861-D7B9-6C84-48BB-CD1848963961}"/>
                </a:ext>
              </a:extLst>
            </p:cNvPr>
            <p:cNvCxnSpPr>
              <a:cxnSpLocks/>
            </p:cNvCxnSpPr>
            <p:nvPr/>
          </p:nvCxnSpPr>
          <p:spPr>
            <a:xfrm flipH="1">
              <a:off x="1073787" y="2622176"/>
              <a:ext cx="6568603" cy="2859503"/>
            </a:xfrm>
            <a:prstGeom prst="line">
              <a:avLst/>
            </a:prstGeom>
            <a:ln w="9525"/>
          </p:spPr>
          <p:style>
            <a:lnRef idx="1">
              <a:schemeClr val="dk1"/>
            </a:lnRef>
            <a:fillRef idx="0">
              <a:schemeClr val="dk1"/>
            </a:fillRef>
            <a:effectRef idx="0">
              <a:schemeClr val="dk1"/>
            </a:effectRef>
            <a:fontRef idx="minor">
              <a:schemeClr val="tx1"/>
            </a:fontRef>
          </p:style>
        </p:cxnSp>
        <p:grpSp>
          <p:nvGrpSpPr>
            <p:cNvPr id="8" name="グループ化 7">
              <a:extLst>
                <a:ext uri="{FF2B5EF4-FFF2-40B4-BE49-F238E27FC236}">
                  <a16:creationId xmlns:a16="http://schemas.microsoft.com/office/drawing/2014/main" id="{08CBAF12-5F8F-FD45-36D2-E86732970542}"/>
                </a:ext>
              </a:extLst>
            </p:cNvPr>
            <p:cNvGrpSpPr/>
            <p:nvPr/>
          </p:nvGrpSpPr>
          <p:grpSpPr>
            <a:xfrm>
              <a:off x="1724" y="165325"/>
              <a:ext cx="8235350" cy="6098113"/>
              <a:chOff x="1724" y="165325"/>
              <a:chExt cx="8235350" cy="6098113"/>
            </a:xfrm>
          </p:grpSpPr>
          <p:grpSp>
            <p:nvGrpSpPr>
              <p:cNvPr id="9" name="グループ化 8">
                <a:extLst>
                  <a:ext uri="{FF2B5EF4-FFF2-40B4-BE49-F238E27FC236}">
                    <a16:creationId xmlns:a16="http://schemas.microsoft.com/office/drawing/2014/main" id="{E3F0A8A2-912E-4F4E-AF3D-A8ADF3DE12B2}"/>
                  </a:ext>
                </a:extLst>
              </p:cNvPr>
              <p:cNvGrpSpPr/>
              <p:nvPr/>
            </p:nvGrpSpPr>
            <p:grpSpPr>
              <a:xfrm>
                <a:off x="1724" y="165325"/>
                <a:ext cx="8235350" cy="5694744"/>
                <a:chOff x="506770" y="138745"/>
                <a:chExt cx="8235350" cy="5694744"/>
              </a:xfrm>
            </p:grpSpPr>
            <mc:AlternateContent xmlns:mc="http://schemas.openxmlformats.org/markup-compatibility/2006" xmlns:a14="http://schemas.microsoft.com/office/drawing/2010/main">
              <mc:Choice Requires="a14">
                <p:sp>
                  <p:nvSpPr>
                    <p:cNvPr id="100" name="テキスト ボックス 99">
                      <a:extLst>
                        <a:ext uri="{FF2B5EF4-FFF2-40B4-BE49-F238E27FC236}">
                          <a16:creationId xmlns:a16="http://schemas.microsoft.com/office/drawing/2014/main" id="{40B43BB1-733E-A5CD-7255-59FBE73D5D03}"/>
                        </a:ext>
                      </a:extLst>
                    </p:cNvPr>
                    <p:cNvSpPr txBox="1"/>
                    <p:nvPr/>
                  </p:nvSpPr>
                  <p:spPr>
                    <a:xfrm>
                      <a:off x="8147436" y="3556330"/>
                      <a:ext cx="594684" cy="8193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𝑊</m:t>
                            </m:r>
                            <m:r>
                              <a:rPr kumimoji="1" lang="en-US" altLang="ja-JP" sz="3600" i="1">
                                <a:latin typeface="Cambria Math" panose="02040503050406030204" pitchFamily="18" charset="0"/>
                              </a:rPr>
                              <m:t>′</m:t>
                            </m:r>
                          </m:oMath>
                        </m:oMathPara>
                      </a14:m>
                      <a:endParaRPr kumimoji="1" lang="ja-JP" altLang="en-US" sz="2400"/>
                    </a:p>
                  </p:txBody>
                </p:sp>
              </mc:Choice>
              <mc:Fallback xmlns="">
                <p:sp>
                  <p:nvSpPr>
                    <p:cNvPr id="100" name="テキスト ボックス 99">
                      <a:extLst>
                        <a:ext uri="{FF2B5EF4-FFF2-40B4-BE49-F238E27FC236}">
                          <a16:creationId xmlns:a16="http://schemas.microsoft.com/office/drawing/2014/main" id="{77213CA4-BDB4-C9B3-7DED-D531DBC6706A}"/>
                        </a:ext>
                      </a:extLst>
                    </p:cNvPr>
                    <p:cNvSpPr txBox="1">
                      <a:spLocks noRot="1" noChangeAspect="1" noMove="1" noResize="1" noEditPoints="1" noAdjustHandles="1" noChangeArrowheads="1" noChangeShapeType="1" noTextEdit="1"/>
                    </p:cNvSpPr>
                    <p:nvPr/>
                  </p:nvSpPr>
                  <p:spPr>
                    <a:xfrm>
                      <a:off x="8147436" y="3556330"/>
                      <a:ext cx="594684" cy="819360"/>
                    </a:xfrm>
                    <a:prstGeom prst="rect">
                      <a:avLst/>
                    </a:prstGeom>
                    <a:blipFill>
                      <a:blip r:embed="rId3"/>
                      <a:stretch>
                        <a:fillRect r="-41667"/>
                      </a:stretch>
                    </a:blipFill>
                  </p:spPr>
                  <p:txBody>
                    <a:bodyPr/>
                    <a:lstStyle/>
                    <a:p>
                      <a:r>
                        <a:rPr lang="en-US">
                          <a:noFill/>
                        </a:rPr>
                        <a:t> </a:t>
                      </a:r>
                    </a:p>
                  </p:txBody>
                </p:sp>
              </mc:Fallback>
            </mc:AlternateContent>
            <p:grpSp>
              <p:nvGrpSpPr>
                <p:cNvPr id="101" name="グループ化 100">
                  <a:extLst>
                    <a:ext uri="{FF2B5EF4-FFF2-40B4-BE49-F238E27FC236}">
                      <a16:creationId xmlns:a16="http://schemas.microsoft.com/office/drawing/2014/main" id="{FB97000C-9B0A-E95D-5892-0B3EAC4FA2F3}"/>
                    </a:ext>
                  </a:extLst>
                </p:cNvPr>
                <p:cNvGrpSpPr/>
                <p:nvPr/>
              </p:nvGrpSpPr>
              <p:grpSpPr>
                <a:xfrm>
                  <a:off x="506770" y="138745"/>
                  <a:ext cx="7601027" cy="5694744"/>
                  <a:chOff x="506770" y="138745"/>
                  <a:chExt cx="7601027" cy="5694744"/>
                </a:xfrm>
              </p:grpSpPr>
              <mc:AlternateContent xmlns:mc="http://schemas.openxmlformats.org/markup-compatibility/2006" xmlns:a14="http://schemas.microsoft.com/office/drawing/2010/main">
                <mc:Choice Requires="a14">
                  <p:sp>
                    <p:nvSpPr>
                      <p:cNvPr id="102" name="テキスト ボックス 101">
                        <a:extLst>
                          <a:ext uri="{FF2B5EF4-FFF2-40B4-BE49-F238E27FC236}">
                            <a16:creationId xmlns:a16="http://schemas.microsoft.com/office/drawing/2014/main" id="{4F96A1A5-046E-E1C8-BC30-7D84677860C1}"/>
                          </a:ext>
                        </a:extLst>
                      </p:cNvPr>
                      <p:cNvSpPr txBox="1"/>
                      <p:nvPr/>
                    </p:nvSpPr>
                    <p:spPr>
                      <a:xfrm>
                        <a:off x="5147054" y="254259"/>
                        <a:ext cx="594684" cy="8193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𝐿</m:t>
                              </m:r>
                            </m:oMath>
                          </m:oMathPara>
                        </a14:m>
                        <a:endParaRPr kumimoji="1" lang="ja-JP" altLang="en-US" sz="2400"/>
                      </a:p>
                    </p:txBody>
                  </p:sp>
                </mc:Choice>
                <mc:Fallback xmlns="">
                  <p:sp>
                    <p:nvSpPr>
                      <p:cNvPr id="102" name="テキスト ボックス 101">
                        <a:extLst>
                          <a:ext uri="{FF2B5EF4-FFF2-40B4-BE49-F238E27FC236}">
                            <a16:creationId xmlns:a16="http://schemas.microsoft.com/office/drawing/2014/main" id="{6090419C-54CC-A373-C236-950C8ADE85DB}"/>
                          </a:ext>
                        </a:extLst>
                      </p:cNvPr>
                      <p:cNvSpPr txBox="1">
                        <a:spLocks noRot="1" noChangeAspect="1" noMove="1" noResize="1" noEditPoints="1" noAdjustHandles="1" noChangeArrowheads="1" noChangeShapeType="1" noTextEdit="1"/>
                      </p:cNvSpPr>
                      <p:nvPr/>
                    </p:nvSpPr>
                    <p:spPr>
                      <a:xfrm>
                        <a:off x="5147054" y="254259"/>
                        <a:ext cx="594684" cy="81936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テキスト ボックス 102">
                        <a:extLst>
                          <a:ext uri="{FF2B5EF4-FFF2-40B4-BE49-F238E27FC236}">
                            <a16:creationId xmlns:a16="http://schemas.microsoft.com/office/drawing/2014/main" id="{8940BEC5-3920-A372-EF77-F6E75BB0566C}"/>
                          </a:ext>
                        </a:extLst>
                      </p:cNvPr>
                      <p:cNvSpPr txBox="1"/>
                      <p:nvPr/>
                    </p:nvSpPr>
                    <p:spPr>
                      <a:xfrm>
                        <a:off x="1773533" y="138745"/>
                        <a:ext cx="594684" cy="8193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𝑔</m:t>
                              </m:r>
                            </m:oMath>
                          </m:oMathPara>
                        </a14:m>
                        <a:endParaRPr kumimoji="1" lang="ja-JP" altLang="en-US" sz="2400"/>
                      </a:p>
                    </p:txBody>
                  </p:sp>
                </mc:Choice>
                <mc:Fallback xmlns="">
                  <p:sp>
                    <p:nvSpPr>
                      <p:cNvPr id="103" name="テキスト ボックス 102">
                        <a:extLst>
                          <a:ext uri="{FF2B5EF4-FFF2-40B4-BE49-F238E27FC236}">
                            <a16:creationId xmlns:a16="http://schemas.microsoft.com/office/drawing/2014/main" id="{8C38D990-78CB-4746-A880-D80122E69249}"/>
                          </a:ext>
                        </a:extLst>
                      </p:cNvPr>
                      <p:cNvSpPr txBox="1">
                        <a:spLocks noRot="1" noChangeAspect="1" noMove="1" noResize="1" noEditPoints="1" noAdjustHandles="1" noChangeArrowheads="1" noChangeShapeType="1" noTextEdit="1"/>
                      </p:cNvSpPr>
                      <p:nvPr/>
                    </p:nvSpPr>
                    <p:spPr>
                      <a:xfrm>
                        <a:off x="1773533" y="138745"/>
                        <a:ext cx="594684" cy="819360"/>
                      </a:xfrm>
                      <a:prstGeom prst="rect">
                        <a:avLst/>
                      </a:prstGeom>
                      <a:blipFill>
                        <a:blip r:embed="rId5"/>
                        <a:stretch>
                          <a:fillRect/>
                        </a:stretch>
                      </a:blipFill>
                    </p:spPr>
                    <p:txBody>
                      <a:bodyPr/>
                      <a:lstStyle/>
                      <a:p>
                        <a:r>
                          <a:rPr lang="en-US">
                            <a:noFill/>
                          </a:rPr>
                          <a:t> </a:t>
                        </a:r>
                      </a:p>
                    </p:txBody>
                  </p:sp>
                </mc:Fallback>
              </mc:AlternateContent>
              <p:grpSp>
                <p:nvGrpSpPr>
                  <p:cNvPr id="105" name="グループ化 104">
                    <a:extLst>
                      <a:ext uri="{FF2B5EF4-FFF2-40B4-BE49-F238E27FC236}">
                        <a16:creationId xmlns:a16="http://schemas.microsoft.com/office/drawing/2014/main" id="{614DD647-5FA0-1C6F-1293-FFF341900447}"/>
                      </a:ext>
                    </a:extLst>
                  </p:cNvPr>
                  <p:cNvGrpSpPr/>
                  <p:nvPr/>
                </p:nvGrpSpPr>
                <p:grpSpPr>
                  <a:xfrm>
                    <a:off x="506770" y="986660"/>
                    <a:ext cx="7601027" cy="4846829"/>
                    <a:chOff x="506770" y="986660"/>
                    <a:chExt cx="7601027" cy="4846829"/>
                  </a:xfrm>
                </p:grpSpPr>
                <p:sp>
                  <p:nvSpPr>
                    <p:cNvPr id="106" name="楕円 105">
                      <a:extLst>
                        <a:ext uri="{FF2B5EF4-FFF2-40B4-BE49-F238E27FC236}">
                          <a16:creationId xmlns:a16="http://schemas.microsoft.com/office/drawing/2014/main" id="{2CCC3703-C422-15C7-F97D-65BF326BA3C9}"/>
                        </a:ext>
                      </a:extLst>
                    </p:cNvPr>
                    <p:cNvSpPr/>
                    <p:nvPr/>
                  </p:nvSpPr>
                  <p:spPr>
                    <a:xfrm>
                      <a:off x="2497717" y="2661856"/>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a:p>
                  </p:txBody>
                </p:sp>
                <p:sp>
                  <p:nvSpPr>
                    <p:cNvPr id="107" name="楕円 106">
                      <a:extLst>
                        <a:ext uri="{FF2B5EF4-FFF2-40B4-BE49-F238E27FC236}">
                          <a16:creationId xmlns:a16="http://schemas.microsoft.com/office/drawing/2014/main" id="{A3BF11DB-1352-FC57-1167-43B0CBA04508}"/>
                        </a:ext>
                      </a:extLst>
                    </p:cNvPr>
                    <p:cNvSpPr/>
                    <p:nvPr/>
                  </p:nvSpPr>
                  <p:spPr>
                    <a:xfrm>
                      <a:off x="2495166" y="3102435"/>
                      <a:ext cx="118945"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a:p>
                  </p:txBody>
                </p:sp>
                <p:sp>
                  <p:nvSpPr>
                    <p:cNvPr id="108" name="楕円 107">
                      <a:extLst>
                        <a:ext uri="{FF2B5EF4-FFF2-40B4-BE49-F238E27FC236}">
                          <a16:creationId xmlns:a16="http://schemas.microsoft.com/office/drawing/2014/main" id="{13ABFDA9-AF85-77D1-D95D-FA86B2CD8826}"/>
                        </a:ext>
                      </a:extLst>
                    </p:cNvPr>
                    <p:cNvSpPr/>
                    <p:nvPr/>
                  </p:nvSpPr>
                  <p:spPr>
                    <a:xfrm>
                      <a:off x="2493334" y="3950345"/>
                      <a:ext cx="118945"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a:p>
                  </p:txBody>
                </p:sp>
                <p:sp>
                  <p:nvSpPr>
                    <p:cNvPr id="109" name="楕円 108">
                      <a:extLst>
                        <a:ext uri="{FF2B5EF4-FFF2-40B4-BE49-F238E27FC236}">
                          <a16:creationId xmlns:a16="http://schemas.microsoft.com/office/drawing/2014/main" id="{8C394EB3-1D62-D763-5A29-E45D3EB94F14}"/>
                        </a:ext>
                      </a:extLst>
                    </p:cNvPr>
                    <p:cNvSpPr/>
                    <p:nvPr/>
                  </p:nvSpPr>
                  <p:spPr>
                    <a:xfrm>
                      <a:off x="2497717" y="4821940"/>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9530B594-16E2-D951-DE47-3D2F61AB6584}"/>
                        </a:ext>
                      </a:extLst>
                    </p:cNvPr>
                    <p:cNvSpPr/>
                    <p:nvPr/>
                  </p:nvSpPr>
                  <p:spPr>
                    <a:xfrm>
                      <a:off x="2497717" y="4391761"/>
                      <a:ext cx="121337"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CDAAC461-42F1-07EC-B348-277C84251067}"/>
                        </a:ext>
                      </a:extLst>
                    </p:cNvPr>
                    <p:cNvSpPr/>
                    <p:nvPr/>
                  </p:nvSpPr>
                  <p:spPr>
                    <a:xfrm>
                      <a:off x="2495166" y="3524139"/>
                      <a:ext cx="118946" cy="421703"/>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a:extLst>
                        <a:ext uri="{FF2B5EF4-FFF2-40B4-BE49-F238E27FC236}">
                          <a16:creationId xmlns:a16="http://schemas.microsoft.com/office/drawing/2014/main" id="{43A7940E-6AC6-377C-3886-C046B6666D57}"/>
                        </a:ext>
                      </a:extLst>
                    </p:cNvPr>
                    <p:cNvSpPr/>
                    <p:nvPr/>
                  </p:nvSpPr>
                  <p:spPr>
                    <a:xfrm>
                      <a:off x="1441398" y="1939097"/>
                      <a:ext cx="138660" cy="3894392"/>
                    </a:xfrm>
                    <a:prstGeom prst="rect">
                      <a:avLst/>
                    </a:prstGeom>
                    <a:solidFill>
                      <a:schemeClr val="bg1">
                        <a:lumMod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113" name="直線コネクタ 112">
                      <a:extLst>
                        <a:ext uri="{FF2B5EF4-FFF2-40B4-BE49-F238E27FC236}">
                          <a16:creationId xmlns:a16="http://schemas.microsoft.com/office/drawing/2014/main" id="{C51AA57E-60C9-F9C4-0279-A7A5F623449F}"/>
                        </a:ext>
                      </a:extLst>
                    </p:cNvPr>
                    <p:cNvCxnSpPr>
                      <a:cxnSpLocks/>
                    </p:cNvCxnSpPr>
                    <p:nvPr/>
                  </p:nvCxnSpPr>
                  <p:spPr>
                    <a:xfrm flipH="1">
                      <a:off x="1584681" y="2662818"/>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14" name="直線コネクタ 113">
                      <a:extLst>
                        <a:ext uri="{FF2B5EF4-FFF2-40B4-BE49-F238E27FC236}">
                          <a16:creationId xmlns:a16="http://schemas.microsoft.com/office/drawing/2014/main" id="{671E8ADE-6686-2B05-F4C1-2038CDBB0615}"/>
                        </a:ext>
                      </a:extLst>
                    </p:cNvPr>
                    <p:cNvCxnSpPr/>
                    <p:nvPr/>
                  </p:nvCxnSpPr>
                  <p:spPr>
                    <a:xfrm flipH="1">
                      <a:off x="1584681" y="3092997"/>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15" name="直線コネクタ 114">
                      <a:extLst>
                        <a:ext uri="{FF2B5EF4-FFF2-40B4-BE49-F238E27FC236}">
                          <a16:creationId xmlns:a16="http://schemas.microsoft.com/office/drawing/2014/main" id="{F368626F-9A46-D593-8295-6899047646C2}"/>
                        </a:ext>
                      </a:extLst>
                    </p:cNvPr>
                    <p:cNvCxnSpPr>
                      <a:cxnSpLocks/>
                    </p:cNvCxnSpPr>
                    <p:nvPr/>
                  </p:nvCxnSpPr>
                  <p:spPr>
                    <a:xfrm flipH="1">
                      <a:off x="1569110" y="3524394"/>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16" name="直線コネクタ 115">
                      <a:extLst>
                        <a:ext uri="{FF2B5EF4-FFF2-40B4-BE49-F238E27FC236}">
                          <a16:creationId xmlns:a16="http://schemas.microsoft.com/office/drawing/2014/main" id="{2FD8A441-0D63-DB1A-8EF5-C1C2712A9913}"/>
                        </a:ext>
                      </a:extLst>
                    </p:cNvPr>
                    <p:cNvCxnSpPr/>
                    <p:nvPr/>
                  </p:nvCxnSpPr>
                  <p:spPr>
                    <a:xfrm flipH="1">
                      <a:off x="1569110" y="3954573"/>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17" name="直線コネクタ 116">
                      <a:extLst>
                        <a:ext uri="{FF2B5EF4-FFF2-40B4-BE49-F238E27FC236}">
                          <a16:creationId xmlns:a16="http://schemas.microsoft.com/office/drawing/2014/main" id="{DFFA7EFD-B811-CD7F-1276-FCBBC64EC411}"/>
                        </a:ext>
                      </a:extLst>
                    </p:cNvPr>
                    <p:cNvCxnSpPr>
                      <a:cxnSpLocks/>
                    </p:cNvCxnSpPr>
                    <p:nvPr/>
                  </p:nvCxnSpPr>
                  <p:spPr>
                    <a:xfrm flipH="1">
                      <a:off x="1584681" y="4384374"/>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18" name="直線コネクタ 117">
                      <a:extLst>
                        <a:ext uri="{FF2B5EF4-FFF2-40B4-BE49-F238E27FC236}">
                          <a16:creationId xmlns:a16="http://schemas.microsoft.com/office/drawing/2014/main" id="{CB667BA2-1FFF-28E4-1DEE-E8D7873329D3}"/>
                        </a:ext>
                      </a:extLst>
                    </p:cNvPr>
                    <p:cNvCxnSpPr/>
                    <p:nvPr/>
                  </p:nvCxnSpPr>
                  <p:spPr>
                    <a:xfrm flipH="1">
                      <a:off x="1584681" y="4814553"/>
                      <a:ext cx="1003530"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19" name="直線コネクタ 118">
                      <a:extLst>
                        <a:ext uri="{FF2B5EF4-FFF2-40B4-BE49-F238E27FC236}">
                          <a16:creationId xmlns:a16="http://schemas.microsoft.com/office/drawing/2014/main" id="{BBA9E3DC-9CC3-11A1-1F19-6B03AC76E731}"/>
                        </a:ext>
                      </a:extLst>
                    </p:cNvPr>
                    <p:cNvCxnSpPr>
                      <a:cxnSpLocks/>
                    </p:cNvCxnSpPr>
                    <p:nvPr/>
                  </p:nvCxnSpPr>
                  <p:spPr>
                    <a:xfrm flipH="1">
                      <a:off x="1584681" y="5253357"/>
                      <a:ext cx="1003529"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cxnSp>
                  <p:nvCxnSpPr>
                    <p:cNvPr id="120" name="直線矢印コネクタ 119">
                      <a:extLst>
                        <a:ext uri="{FF2B5EF4-FFF2-40B4-BE49-F238E27FC236}">
                          <a16:creationId xmlns:a16="http://schemas.microsoft.com/office/drawing/2014/main" id="{5E114FF0-FFA5-3047-4305-48F6844831B8}"/>
                        </a:ext>
                      </a:extLst>
                    </p:cNvPr>
                    <p:cNvCxnSpPr>
                      <a:cxnSpLocks/>
                    </p:cNvCxnSpPr>
                    <p:nvPr/>
                  </p:nvCxnSpPr>
                  <p:spPr>
                    <a:xfrm>
                      <a:off x="1372681" y="2453813"/>
                      <a:ext cx="0" cy="851238"/>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21" name="テキスト ボックス 120">
                          <a:extLst>
                            <a:ext uri="{FF2B5EF4-FFF2-40B4-BE49-F238E27FC236}">
                              <a16:creationId xmlns:a16="http://schemas.microsoft.com/office/drawing/2014/main" id="{49BDC470-C864-BA58-153A-8CDE65AAF6B1}"/>
                            </a:ext>
                          </a:extLst>
                        </p:cNvPr>
                        <p:cNvSpPr txBox="1"/>
                        <p:nvPr/>
                      </p:nvSpPr>
                      <p:spPr>
                        <a:xfrm>
                          <a:off x="506770" y="2456104"/>
                          <a:ext cx="594684" cy="8193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en-US" altLang="ja-JP" sz="3600" i="1">
                                    <a:latin typeface="Cambria Math" panose="02040503050406030204" pitchFamily="18" charset="0"/>
                                  </a:rPr>
                                  <m:t>2</m:t>
                                </m:r>
                                <m:r>
                                  <a:rPr kumimoji="1" lang="en-US" altLang="ja-JP" sz="3600" i="1">
                                    <a:latin typeface="Cambria Math" panose="02040503050406030204" pitchFamily="18" charset="0"/>
                                  </a:rPr>
                                  <m:t>𝑝</m:t>
                                </m:r>
                              </m:oMath>
                            </m:oMathPara>
                          </a14:m>
                          <a:endParaRPr kumimoji="1" lang="ja-JP" altLang="en-US" sz="2400"/>
                        </a:p>
                      </p:txBody>
                    </p:sp>
                  </mc:Choice>
                  <mc:Fallback xmlns="">
                    <p:sp>
                      <p:nvSpPr>
                        <p:cNvPr id="121" name="テキスト ボックス 120">
                          <a:extLst>
                            <a:ext uri="{FF2B5EF4-FFF2-40B4-BE49-F238E27FC236}">
                              <a16:creationId xmlns:a16="http://schemas.microsoft.com/office/drawing/2014/main" id="{FB4B9A57-CF9F-1580-8BA4-1ECEF623C7DE}"/>
                            </a:ext>
                          </a:extLst>
                        </p:cNvPr>
                        <p:cNvSpPr txBox="1">
                          <a:spLocks noRot="1" noChangeAspect="1" noMove="1" noResize="1" noEditPoints="1" noAdjustHandles="1" noChangeArrowheads="1" noChangeShapeType="1" noTextEdit="1"/>
                        </p:cNvSpPr>
                        <p:nvPr/>
                      </p:nvSpPr>
                      <p:spPr>
                        <a:xfrm>
                          <a:off x="506770" y="2456104"/>
                          <a:ext cx="594684" cy="819360"/>
                        </a:xfrm>
                        <a:prstGeom prst="rect">
                          <a:avLst/>
                        </a:prstGeom>
                        <a:blipFill>
                          <a:blip r:embed="rId6"/>
                          <a:stretch>
                            <a:fillRect r="-31944"/>
                          </a:stretch>
                        </a:blipFill>
                      </p:spPr>
                      <p:txBody>
                        <a:bodyPr/>
                        <a:lstStyle/>
                        <a:p>
                          <a:r>
                            <a:rPr lang="en-US">
                              <a:noFill/>
                            </a:rPr>
                            <a:t> </a:t>
                          </a:r>
                        </a:p>
                      </p:txBody>
                    </p:sp>
                  </mc:Fallback>
                </mc:AlternateContent>
                <p:cxnSp>
                  <p:nvCxnSpPr>
                    <p:cNvPr id="122" name="直線矢印コネクタ 121">
                      <a:extLst>
                        <a:ext uri="{FF2B5EF4-FFF2-40B4-BE49-F238E27FC236}">
                          <a16:creationId xmlns:a16="http://schemas.microsoft.com/office/drawing/2014/main" id="{8E7FED34-9996-7166-3B5F-2D2695979860}"/>
                        </a:ext>
                      </a:extLst>
                    </p:cNvPr>
                    <p:cNvCxnSpPr>
                      <a:cxnSpLocks/>
                    </p:cNvCxnSpPr>
                    <p:nvPr/>
                  </p:nvCxnSpPr>
                  <p:spPr>
                    <a:xfrm>
                      <a:off x="1537968" y="986660"/>
                      <a:ext cx="1003529" cy="1985"/>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23" name="直線矢印コネクタ 122">
                      <a:extLst>
                        <a:ext uri="{FF2B5EF4-FFF2-40B4-BE49-F238E27FC236}">
                          <a16:creationId xmlns:a16="http://schemas.microsoft.com/office/drawing/2014/main" id="{AC802034-A681-E9EC-4267-550F0D114338}"/>
                        </a:ext>
                      </a:extLst>
                    </p:cNvPr>
                    <p:cNvCxnSpPr>
                      <a:cxnSpLocks/>
                    </p:cNvCxnSpPr>
                    <p:nvPr/>
                  </p:nvCxnSpPr>
                  <p:spPr>
                    <a:xfrm>
                      <a:off x="8107797" y="2661856"/>
                      <a:ext cx="0" cy="2591501"/>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24" name="直線矢印コネクタ 123">
                      <a:extLst>
                        <a:ext uri="{FF2B5EF4-FFF2-40B4-BE49-F238E27FC236}">
                          <a16:creationId xmlns:a16="http://schemas.microsoft.com/office/drawing/2014/main" id="{75F42914-1EC9-426B-99DA-CDD17A4D6A2D}"/>
                        </a:ext>
                      </a:extLst>
                    </p:cNvPr>
                    <p:cNvCxnSpPr>
                      <a:cxnSpLocks/>
                    </p:cNvCxnSpPr>
                    <p:nvPr/>
                  </p:nvCxnSpPr>
                  <p:spPr>
                    <a:xfrm>
                      <a:off x="2541497" y="986660"/>
                      <a:ext cx="556630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grpSp>
            </p:grpSp>
          </p:grpSp>
          <p:cxnSp>
            <p:nvCxnSpPr>
              <p:cNvPr id="10" name="直線コネクタ 9">
                <a:extLst>
                  <a:ext uri="{FF2B5EF4-FFF2-40B4-BE49-F238E27FC236}">
                    <a16:creationId xmlns:a16="http://schemas.microsoft.com/office/drawing/2014/main" id="{F9A65D97-E26C-952D-A923-EC925C74555D}"/>
                  </a:ext>
                </a:extLst>
              </p:cNvPr>
              <p:cNvCxnSpPr>
                <a:cxnSpLocks/>
              </p:cNvCxnSpPr>
              <p:nvPr/>
            </p:nvCxnSpPr>
            <p:spPr>
              <a:xfrm flipH="1" flipV="1">
                <a:off x="1095205" y="2480393"/>
                <a:ext cx="6507546" cy="2851366"/>
              </a:xfrm>
              <a:prstGeom prst="line">
                <a:avLst/>
              </a:prstGeom>
              <a:ln w="9525"/>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2A738067-6B91-1F72-5E3D-CD9B8F2252F6}"/>
                  </a:ext>
                </a:extLst>
              </p:cNvPr>
              <p:cNvCxnSpPr>
                <a:cxnSpLocks/>
              </p:cNvCxnSpPr>
              <p:nvPr/>
            </p:nvCxnSpPr>
            <p:spPr>
              <a:xfrm flipH="1" flipV="1">
                <a:off x="1095205" y="2917144"/>
                <a:ext cx="6507546" cy="2865091"/>
              </a:xfrm>
              <a:prstGeom prst="line">
                <a:avLst/>
              </a:prstGeom>
              <a:ln w="9525"/>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E5A820D4-11FF-581E-D389-D5AD27E7A798}"/>
                  </a:ext>
                </a:extLst>
              </p:cNvPr>
              <p:cNvCxnSpPr>
                <a:cxnSpLocks/>
              </p:cNvCxnSpPr>
              <p:nvPr/>
            </p:nvCxnSpPr>
            <p:spPr>
              <a:xfrm flipH="1" flipV="1">
                <a:off x="1084257" y="3337602"/>
                <a:ext cx="6466267" cy="2861492"/>
              </a:xfrm>
              <a:prstGeom prst="line">
                <a:avLst/>
              </a:prstGeom>
              <a:ln w="9525"/>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A1F1945A-98AE-83F6-A565-BD74923ABD58}"/>
                  </a:ext>
                </a:extLst>
              </p:cNvPr>
              <p:cNvCxnSpPr>
                <a:cxnSpLocks/>
              </p:cNvCxnSpPr>
              <p:nvPr/>
            </p:nvCxnSpPr>
            <p:spPr>
              <a:xfrm flipH="1">
                <a:off x="1064064" y="1344029"/>
                <a:ext cx="6486460" cy="2843609"/>
              </a:xfrm>
              <a:prstGeom prst="line">
                <a:avLst/>
              </a:prstGeom>
              <a:ln w="9525"/>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2E3FCA70-0798-F0E6-490B-0860899ECC75}"/>
                  </a:ext>
                </a:extLst>
              </p:cNvPr>
              <p:cNvCxnSpPr>
                <a:cxnSpLocks/>
              </p:cNvCxnSpPr>
              <p:nvPr/>
            </p:nvCxnSpPr>
            <p:spPr>
              <a:xfrm flipH="1" flipV="1">
                <a:off x="1089910" y="3774353"/>
                <a:ext cx="5714302" cy="2489085"/>
              </a:xfrm>
              <a:prstGeom prst="line">
                <a:avLst/>
              </a:prstGeom>
              <a:ln w="9525"/>
            </p:spPr>
            <p:style>
              <a:lnRef idx="1">
                <a:schemeClr val="dk1"/>
              </a:lnRef>
              <a:fillRef idx="0">
                <a:schemeClr val="dk1"/>
              </a:fillRef>
              <a:effectRef idx="0">
                <a:schemeClr val="dk1"/>
              </a:effectRef>
              <a:fontRef idx="minor">
                <a:schemeClr val="tx1"/>
              </a:fontRef>
            </p:style>
          </p:cxnSp>
          <p:cxnSp>
            <p:nvCxnSpPr>
              <p:cNvPr id="15" name="直線コネクタ 14">
                <a:extLst>
                  <a:ext uri="{FF2B5EF4-FFF2-40B4-BE49-F238E27FC236}">
                    <a16:creationId xmlns:a16="http://schemas.microsoft.com/office/drawing/2014/main" id="{6BB220D7-308F-FA84-1B3E-4C0A0CFF7213}"/>
                  </a:ext>
                </a:extLst>
              </p:cNvPr>
              <p:cNvCxnSpPr>
                <a:cxnSpLocks/>
              </p:cNvCxnSpPr>
              <p:nvPr/>
            </p:nvCxnSpPr>
            <p:spPr>
              <a:xfrm flipH="1">
                <a:off x="1069717" y="1788459"/>
                <a:ext cx="6533034" cy="2835930"/>
              </a:xfrm>
              <a:prstGeom prst="line">
                <a:avLst/>
              </a:prstGeom>
              <a:ln w="9525"/>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A664796D-6C53-F0A3-9A5D-39743A26B077}"/>
                  </a:ext>
                </a:extLst>
              </p:cNvPr>
              <p:cNvCxnSpPr>
                <a:cxnSpLocks/>
              </p:cNvCxnSpPr>
              <p:nvPr/>
            </p:nvCxnSpPr>
            <p:spPr>
              <a:xfrm flipH="1">
                <a:off x="1104450" y="2218765"/>
                <a:ext cx="6498301" cy="2855857"/>
              </a:xfrm>
              <a:prstGeom prst="line">
                <a:avLst/>
              </a:prstGeom>
              <a:ln w="9525"/>
            </p:spPr>
            <p:style>
              <a:lnRef idx="1">
                <a:schemeClr val="dk1"/>
              </a:lnRef>
              <a:fillRef idx="0">
                <a:schemeClr val="dk1"/>
              </a:fillRef>
              <a:effectRef idx="0">
                <a:schemeClr val="dk1"/>
              </a:effectRef>
              <a:fontRef idx="minor">
                <a:schemeClr val="tx1"/>
              </a:fontRef>
            </p:style>
          </p:cxnSp>
          <p:cxnSp>
            <p:nvCxnSpPr>
              <p:cNvPr id="96" name="直線コネクタ 95">
                <a:extLst>
                  <a:ext uri="{FF2B5EF4-FFF2-40B4-BE49-F238E27FC236}">
                    <a16:creationId xmlns:a16="http://schemas.microsoft.com/office/drawing/2014/main" id="{EBF7D7E4-81D9-D1E8-7A8A-2A67E1A23AC5}"/>
                  </a:ext>
                </a:extLst>
              </p:cNvPr>
              <p:cNvCxnSpPr>
                <a:cxnSpLocks/>
              </p:cNvCxnSpPr>
              <p:nvPr/>
            </p:nvCxnSpPr>
            <p:spPr>
              <a:xfrm flipH="1" flipV="1">
                <a:off x="1095205" y="4202998"/>
                <a:ext cx="4740819" cy="2052334"/>
              </a:xfrm>
              <a:prstGeom prst="line">
                <a:avLst/>
              </a:prstGeom>
              <a:ln w="9525"/>
            </p:spPr>
            <p:style>
              <a:lnRef idx="1">
                <a:schemeClr val="dk1"/>
              </a:lnRef>
              <a:fillRef idx="0">
                <a:schemeClr val="dk1"/>
              </a:fillRef>
              <a:effectRef idx="0">
                <a:schemeClr val="dk1"/>
              </a:effectRef>
              <a:fontRef idx="minor">
                <a:schemeClr val="tx1"/>
              </a:fontRef>
            </p:style>
          </p:cxnSp>
          <p:cxnSp>
            <p:nvCxnSpPr>
              <p:cNvPr id="97" name="直線コネクタ 96">
                <a:extLst>
                  <a:ext uri="{FF2B5EF4-FFF2-40B4-BE49-F238E27FC236}">
                    <a16:creationId xmlns:a16="http://schemas.microsoft.com/office/drawing/2014/main" id="{DB546E68-6B36-BC18-1963-7C7A0DB46B21}"/>
                  </a:ext>
                </a:extLst>
              </p:cNvPr>
              <p:cNvCxnSpPr>
                <a:cxnSpLocks/>
              </p:cNvCxnSpPr>
              <p:nvPr/>
            </p:nvCxnSpPr>
            <p:spPr>
              <a:xfrm flipH="1" flipV="1">
                <a:off x="1093980" y="4631643"/>
                <a:ext cx="3767132" cy="1623689"/>
              </a:xfrm>
              <a:prstGeom prst="line">
                <a:avLst/>
              </a:prstGeom>
              <a:ln w="9525"/>
            </p:spPr>
            <p:style>
              <a:lnRef idx="1">
                <a:schemeClr val="dk1"/>
              </a:lnRef>
              <a:fillRef idx="0">
                <a:schemeClr val="dk1"/>
              </a:fillRef>
              <a:effectRef idx="0">
                <a:schemeClr val="dk1"/>
              </a:effectRef>
              <a:fontRef idx="minor">
                <a:schemeClr val="tx1"/>
              </a:fontRef>
            </p:style>
          </p:cxnSp>
          <p:cxnSp>
            <p:nvCxnSpPr>
              <p:cNvPr id="98" name="直線コネクタ 97">
                <a:extLst>
                  <a:ext uri="{FF2B5EF4-FFF2-40B4-BE49-F238E27FC236}">
                    <a16:creationId xmlns:a16="http://schemas.microsoft.com/office/drawing/2014/main" id="{089008D9-B2FF-444F-9EDD-5DA27F70A5FE}"/>
                  </a:ext>
                </a:extLst>
              </p:cNvPr>
              <p:cNvCxnSpPr>
                <a:cxnSpLocks/>
              </p:cNvCxnSpPr>
              <p:nvPr/>
            </p:nvCxnSpPr>
            <p:spPr>
              <a:xfrm flipH="1">
                <a:off x="1077838" y="1344029"/>
                <a:ext cx="4529586" cy="1987602"/>
              </a:xfrm>
              <a:prstGeom prst="line">
                <a:avLst/>
              </a:prstGeom>
              <a:ln w="9525"/>
            </p:spPr>
            <p:style>
              <a:lnRef idx="1">
                <a:schemeClr val="dk1"/>
              </a:lnRef>
              <a:fillRef idx="0">
                <a:schemeClr val="dk1"/>
              </a:fillRef>
              <a:effectRef idx="0">
                <a:schemeClr val="dk1"/>
              </a:effectRef>
              <a:fontRef idx="minor">
                <a:schemeClr val="tx1"/>
              </a:fontRef>
            </p:style>
          </p:cxnSp>
          <p:cxnSp>
            <p:nvCxnSpPr>
              <p:cNvPr id="99" name="直線コネクタ 98">
                <a:extLst>
                  <a:ext uri="{FF2B5EF4-FFF2-40B4-BE49-F238E27FC236}">
                    <a16:creationId xmlns:a16="http://schemas.microsoft.com/office/drawing/2014/main" id="{EB94C115-F7CC-BF17-3C65-155C3D35EAAC}"/>
                  </a:ext>
                </a:extLst>
              </p:cNvPr>
              <p:cNvCxnSpPr>
                <a:cxnSpLocks/>
              </p:cNvCxnSpPr>
              <p:nvPr/>
            </p:nvCxnSpPr>
            <p:spPr>
              <a:xfrm flipH="1">
                <a:off x="1084800" y="1361825"/>
                <a:ext cx="5499778" cy="2388783"/>
              </a:xfrm>
              <a:prstGeom prst="line">
                <a:avLst/>
              </a:prstGeom>
              <a:ln w="9525"/>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125" name="テキスト ボックス 124">
                <a:extLst>
                  <a:ext uri="{FF2B5EF4-FFF2-40B4-BE49-F238E27FC236}">
                    <a16:creationId xmlns:a16="http://schemas.microsoft.com/office/drawing/2014/main" id="{C64E6877-DD11-1DA2-B6F7-C4B18EA2E551}"/>
                  </a:ext>
                </a:extLst>
              </p:cNvPr>
              <p:cNvSpPr txBox="1"/>
              <p:nvPr/>
            </p:nvSpPr>
            <p:spPr>
              <a:xfrm>
                <a:off x="8164765" y="1481615"/>
                <a:ext cx="3951035" cy="1968296"/>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z="3200" i="1" smtClean="0">
                          <a:latin typeface="Cambria Math" panose="02040503050406030204" pitchFamily="18" charset="0"/>
                        </a:rPr>
                        <m:t>W</m:t>
                      </m:r>
                      <m:r>
                        <a:rPr lang="en-US" altLang="ja-JP" sz="3200" b="0" i="1" smtClean="0">
                          <a:latin typeface="Cambria Math" panose="02040503050406030204" pitchFamily="18" charset="0"/>
                        </a:rPr>
                        <m:t>′</m:t>
                      </m:r>
                      <m:r>
                        <a:rPr lang="en-US" altLang="ja-JP" sz="3200" i="1" smtClean="0">
                          <a:latin typeface="Cambria Math" panose="02040503050406030204" pitchFamily="18" charset="0"/>
                        </a:rPr>
                        <m:t>=</m:t>
                      </m:r>
                      <m:d>
                        <m:dPr>
                          <m:ctrlPr>
                            <a:rPr lang="en-US" altLang="ja-JP" sz="3200" i="1">
                              <a:latin typeface="Cambria Math" panose="02040503050406030204" pitchFamily="18" charset="0"/>
                            </a:rPr>
                          </m:ctrlPr>
                        </m:dPr>
                        <m:e>
                          <m:f>
                            <m:fPr>
                              <m:ctrlPr>
                                <a:rPr lang="en-US" altLang="ja-JP" sz="3200" i="1">
                                  <a:latin typeface="Cambria Math" panose="02040503050406030204" pitchFamily="18" charset="0"/>
                                </a:rPr>
                              </m:ctrlPr>
                            </m:fPr>
                            <m:num>
                              <m:r>
                                <a:rPr lang="en-US" altLang="ja-JP" sz="3200" i="1">
                                  <a:latin typeface="Cambria Math" panose="02040503050406030204" pitchFamily="18" charset="0"/>
                                </a:rPr>
                                <m:t>𝑔</m:t>
                              </m:r>
                              <m:r>
                                <a:rPr lang="en-US" altLang="ja-JP" sz="3200" i="1">
                                  <a:latin typeface="Cambria Math" panose="02040503050406030204" pitchFamily="18" charset="0"/>
                                </a:rPr>
                                <m:t>+2</m:t>
                              </m:r>
                              <m:r>
                                <a:rPr lang="en-US" altLang="ja-JP" sz="3200" i="1">
                                  <a:latin typeface="Cambria Math" panose="02040503050406030204" pitchFamily="18" charset="0"/>
                                </a:rPr>
                                <m:t>𝐿</m:t>
                              </m:r>
                            </m:num>
                            <m:den>
                              <m:r>
                                <a:rPr lang="en-US" altLang="ja-JP" sz="3200" i="1">
                                  <a:latin typeface="Cambria Math" panose="02040503050406030204" pitchFamily="18" charset="0"/>
                                </a:rPr>
                                <m:t>𝑔</m:t>
                              </m:r>
                            </m:den>
                          </m:f>
                          <m:r>
                            <a:rPr lang="en-US" altLang="ja-JP" sz="3200" i="1">
                              <a:latin typeface="Cambria Math" panose="02040503050406030204" pitchFamily="18" charset="0"/>
                            </a:rPr>
                            <m:t>−</m:t>
                          </m:r>
                          <m:r>
                            <a:rPr lang="en-US" altLang="ja-JP" sz="3200" i="1">
                              <a:latin typeface="Cambria Math" panose="02040503050406030204" pitchFamily="18" charset="0"/>
                            </a:rPr>
                            <m:t>𝑁</m:t>
                          </m:r>
                        </m:e>
                      </m:d>
                      <m:r>
                        <a:rPr lang="en-US" altLang="ja-JP" sz="3200" i="1">
                          <a:latin typeface="Cambria Math" panose="02040503050406030204" pitchFamily="18" charset="0"/>
                        </a:rPr>
                        <m:t>𝑝</m:t>
                      </m:r>
                    </m:oMath>
                  </m:oMathPara>
                </a14:m>
                <a:endParaRPr lang="en-US" altLang="ja-JP" sz="3200">
                  <a:latin typeface="Arial" panose="020B0604020202020204" pitchFamily="34" charset="0"/>
                  <a:cs typeface="Arial" panose="020B0604020202020204" pitchFamily="34" charset="0"/>
                </a:endParaRPr>
              </a:p>
              <a:p>
                <a:endParaRPr lang="en-US" altLang="ja-JP" i="1" kern="100">
                  <a:latin typeface="Cambria Math" panose="02040503050406030204" pitchFamily="18" charset="0"/>
                  <a:ea typeface="ＭＳ 明朝" panose="02020609040205080304" pitchFamily="17" charset="-128"/>
                  <a:cs typeface="Times New Roman" panose="02020603050405020304" pitchFamily="18" charset="0"/>
                </a:endParaRPr>
              </a:p>
              <a:p>
                <a:pPr algn="ctr"/>
                <a14:m>
                  <m:oMath xmlns:m="http://schemas.openxmlformats.org/officeDocument/2006/math">
                    <m:r>
                      <a:rPr lang="en-US" altLang="ja-JP" sz="3200" i="1" kern="100">
                        <a:latin typeface="Cambria Math" panose="02040503050406030204" pitchFamily="18" charset="0"/>
                        <a:ea typeface="ＭＳ 明朝" panose="02020609040205080304" pitchFamily="17" charset="-128"/>
                        <a:cs typeface="Times New Roman" panose="02020603050405020304" pitchFamily="18" charset="0"/>
                      </a:rPr>
                      <m:t>𝑁</m:t>
                    </m:r>
                    <m:r>
                      <a:rPr lang="ja-JP" altLang="en-US" sz="3200" i="1" kern="100">
                        <a:latin typeface="Cambria Math" panose="02040503050406030204" pitchFamily="18" charset="0"/>
                        <a:ea typeface="ＭＳ 明朝" panose="02020609040205080304" pitchFamily="17" charset="-128"/>
                        <a:cs typeface="Times New Roman" panose="02020603050405020304" pitchFamily="18" charset="0"/>
                      </a:rPr>
                      <m:t>：</m:t>
                    </m:r>
                  </m:oMath>
                </a14:m>
                <a:r>
                  <a:rPr lang="ja-JP" altLang="ja-JP" sz="3200" kern="100">
                    <a:latin typeface="ＭＳ Ｐゴシック" panose="020B0600070205080204" pitchFamily="50" charset="-128"/>
                    <a:ea typeface="ＭＳ Ｐゴシック" panose="020B0600070205080204" pitchFamily="50" charset="-128"/>
                    <a:cs typeface="Times New Roman" panose="02020603050405020304" pitchFamily="18" charset="0"/>
                  </a:rPr>
                  <a:t>レンズの個数</a:t>
                </a:r>
                <a:endParaRPr lang="en-US" altLang="ja-JP" sz="3200">
                  <a:latin typeface="ＭＳ Ｐゴシック" panose="020B0600070205080204" pitchFamily="50" charset="-128"/>
                  <a:ea typeface="ＭＳ Ｐゴシック" panose="020B0600070205080204" pitchFamily="50" charset="-128"/>
                  <a:cs typeface="Arial" panose="020B0604020202020204" pitchFamily="34" charset="0"/>
                </a:endParaRPr>
              </a:p>
            </p:txBody>
          </p:sp>
        </mc:Choice>
        <mc:Fallback xmlns="">
          <p:sp>
            <p:nvSpPr>
              <p:cNvPr id="125" name="テキスト ボックス 124">
                <a:extLst>
                  <a:ext uri="{FF2B5EF4-FFF2-40B4-BE49-F238E27FC236}">
                    <a16:creationId xmlns:a16="http://schemas.microsoft.com/office/drawing/2014/main" id="{0476CD61-2AF9-D1C0-A2E8-AAC57EAC32BC}"/>
                  </a:ext>
                </a:extLst>
              </p:cNvPr>
              <p:cNvSpPr txBox="1">
                <a:spLocks noRot="1" noChangeAspect="1" noMove="1" noResize="1" noEditPoints="1" noAdjustHandles="1" noChangeArrowheads="1" noChangeShapeType="1" noTextEdit="1"/>
              </p:cNvSpPr>
              <p:nvPr/>
            </p:nvSpPr>
            <p:spPr>
              <a:xfrm>
                <a:off x="8164765" y="1481615"/>
                <a:ext cx="3951035" cy="1968296"/>
              </a:xfrm>
              <a:prstGeom prst="rect">
                <a:avLst/>
              </a:prstGeom>
              <a:blipFill>
                <a:blip r:embed="rId7"/>
                <a:stretch>
                  <a:fillRect b="-7669"/>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3" name="コンテンツ プレースホルダー 2">
                <a:extLst>
                  <a:ext uri="{FF2B5EF4-FFF2-40B4-BE49-F238E27FC236}">
                    <a16:creationId xmlns:a16="http://schemas.microsoft.com/office/drawing/2014/main" id="{52934134-64D6-5874-C4B4-A2FA1E1BB2EC}"/>
                  </a:ext>
                </a:extLst>
              </p:cNvPr>
              <p:cNvSpPr txBox="1">
                <a:spLocks/>
              </p:cNvSpPr>
              <p:nvPr/>
            </p:nvSpPr>
            <p:spPr>
              <a:xfrm>
                <a:off x="6999652" y="4659100"/>
                <a:ext cx="5095255" cy="1418175"/>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kumimoji="1" lang="ja-JP" altLang="en-US" sz="3600" dirty="0"/>
                  <a:t>視域幅は</a:t>
                </a:r>
                <a14:m>
                  <m:oMath xmlns:m="http://schemas.openxmlformats.org/officeDocument/2006/math">
                    <m:r>
                      <a:rPr kumimoji="1" lang="en-US" altLang="ja-JP" sz="3600" i="1" dirty="0" smtClean="0">
                        <a:latin typeface="Cambria Math" panose="02040503050406030204" pitchFamily="18" charset="0"/>
                      </a:rPr>
                      <m:t>𝐿𝑝</m:t>
                    </m:r>
                    <m:r>
                      <a:rPr kumimoji="1" lang="en-US" altLang="ja-JP" sz="3600" i="1" dirty="0" smtClean="0">
                        <a:latin typeface="Cambria Math" panose="02040503050406030204" pitchFamily="18" charset="0"/>
                      </a:rPr>
                      <m:t>/</m:t>
                    </m:r>
                    <m:r>
                      <a:rPr kumimoji="1" lang="en-US" altLang="ja-JP" sz="3600" i="1" dirty="0" smtClean="0">
                        <a:latin typeface="Cambria Math" panose="02040503050406030204" pitchFamily="18" charset="0"/>
                      </a:rPr>
                      <m:t>𝑔</m:t>
                    </m:r>
                  </m:oMath>
                </a14:m>
                <a:r>
                  <a:rPr kumimoji="1" lang="ja-JP" altLang="en-US" sz="3600" dirty="0">
                    <a:solidFill>
                      <a:srgbClr val="FF0000"/>
                    </a:solidFill>
                  </a:rPr>
                  <a:t>増加</a:t>
                </a:r>
                <a:endParaRPr lang="ja-JP" altLang="en-US" dirty="0">
                  <a:solidFill>
                    <a:srgbClr val="FF0000"/>
                  </a:solidFill>
                </a:endParaRPr>
              </a:p>
            </p:txBody>
          </p:sp>
        </mc:Choice>
        <mc:Fallback xmlns="">
          <p:sp>
            <p:nvSpPr>
              <p:cNvPr id="163" name="コンテンツ プレースホルダー 2">
                <a:extLst>
                  <a:ext uri="{FF2B5EF4-FFF2-40B4-BE49-F238E27FC236}">
                    <a16:creationId xmlns:a16="http://schemas.microsoft.com/office/drawing/2014/main" id="{52934134-64D6-5874-C4B4-A2FA1E1BB2EC}"/>
                  </a:ext>
                </a:extLst>
              </p:cNvPr>
              <p:cNvSpPr txBox="1">
                <a:spLocks noRot="1" noChangeAspect="1" noMove="1" noResize="1" noEditPoints="1" noAdjustHandles="1" noChangeArrowheads="1" noChangeShapeType="1" noTextEdit="1"/>
              </p:cNvSpPr>
              <p:nvPr/>
            </p:nvSpPr>
            <p:spPr>
              <a:xfrm>
                <a:off x="6999652" y="4659100"/>
                <a:ext cx="5095255" cy="1418175"/>
              </a:xfrm>
              <a:prstGeom prst="rect">
                <a:avLst/>
              </a:prstGeom>
              <a:blipFill>
                <a:blip r:embed="rId8"/>
                <a:stretch>
                  <a:fillRect l="-3589" t="-1244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36182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91D9F094-73D6-F17D-2D49-B6DF17F9C603}"/>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DB872C8B-3F54-657E-0EED-37D77F1A0232}"/>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・粗インテグラル表示</a:t>
            </a:r>
            <a:r>
              <a:rPr lang="en-US" altLang="ja-JP" sz="3600" dirty="0"/>
              <a:t>(CII)</a:t>
            </a:r>
          </a:p>
          <a:p>
            <a:pPr marL="0" indent="0">
              <a:buFont typeface="Calibri" panose="020F0502020204030204" pitchFamily="34" charset="0"/>
              <a:buNone/>
            </a:pPr>
            <a:r>
              <a:rPr lang="ja-JP" altLang="en-US" sz="3600" dirty="0"/>
              <a:t>・先行研究</a:t>
            </a:r>
            <a:endParaRPr lang="en-US" altLang="ja-JP" sz="3600" dirty="0"/>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t>	‣</a:t>
            </a:r>
            <a:r>
              <a:rPr lang="ja-JP" altLang="en-US" sz="3200" dirty="0"/>
              <a:t>黒フレームを挿入した時分割表示の実装</a:t>
            </a:r>
            <a:endParaRPr lang="en-US" altLang="ja-JP" sz="3200" dirty="0"/>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6C0E31DF-DE65-7ED7-4990-DCDB9D288019}"/>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2</a:t>
            </a:fld>
            <a:endParaRPr lang="en-US" sz="4000" dirty="0"/>
          </a:p>
        </p:txBody>
      </p:sp>
    </p:spTree>
    <p:extLst>
      <p:ext uri="{BB962C8B-B14F-4D97-AF65-F5344CB8AC3E}">
        <p14:creationId xmlns:p14="http://schemas.microsoft.com/office/powerpoint/2010/main" val="4152879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09A0B-4875-8C83-B3A7-DB11823D508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2168A49-CA99-7D44-B376-E3365DB9432A}"/>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ja-JP" altLang="en-US" dirty="0"/>
              <a:t>提案手法</a:t>
            </a:r>
            <a:r>
              <a:rPr kumimoji="1" lang="ja-JP" altLang="en-US" dirty="0"/>
              <a:t>で用いる要素画像</a:t>
            </a:r>
            <a:r>
              <a:rPr kumimoji="1" lang="en-US" altLang="ja-JP" dirty="0">
                <a:latin typeface="+mj-ea"/>
              </a:rPr>
              <a:t>1</a:t>
            </a:r>
            <a:endParaRPr lang="ja-JP" altLang="en-US" dirty="0">
              <a:latin typeface="+mj-ea"/>
            </a:endParaRPr>
          </a:p>
        </p:txBody>
      </p:sp>
      <p:sp>
        <p:nvSpPr>
          <p:cNvPr id="3" name="Slide Number Placeholder 3">
            <a:extLst>
              <a:ext uri="{FF2B5EF4-FFF2-40B4-BE49-F238E27FC236}">
                <a16:creationId xmlns:a16="http://schemas.microsoft.com/office/drawing/2014/main" id="{79E6FEFE-D36D-06CB-D77B-F930D59E5BCA}"/>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20</a:t>
            </a:fld>
            <a:endParaRPr lang="en-US" sz="4000"/>
          </a:p>
        </p:txBody>
      </p:sp>
      <p:pic>
        <p:nvPicPr>
          <p:cNvPr id="4" name="図 3">
            <a:extLst>
              <a:ext uri="{FF2B5EF4-FFF2-40B4-BE49-F238E27FC236}">
                <a16:creationId xmlns:a16="http://schemas.microsoft.com/office/drawing/2014/main" id="{AA76862B-893A-5151-2D8F-5F4B32320965}"/>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136000" y="1756697"/>
            <a:ext cx="7920000" cy="4455000"/>
          </a:xfrm>
          <a:prstGeom prst="rect">
            <a:avLst/>
          </a:prstGeom>
        </p:spPr>
      </p:pic>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6FB0C5DA-3BCF-5298-EDD6-8A79DCBC722F}"/>
                  </a:ext>
                </a:extLst>
              </p:cNvPr>
              <p:cNvSpPr txBox="1"/>
              <p:nvPr/>
            </p:nvSpPr>
            <p:spPr>
              <a:xfrm>
                <a:off x="4836000" y="1017900"/>
                <a:ext cx="2520000" cy="646331"/>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3600" i="1" smtClean="0">
                          <a:latin typeface="Cambria Math" panose="02040503050406030204" pitchFamily="18" charset="0"/>
                        </a:rPr>
                        <m:t>𝑡</m:t>
                      </m:r>
                      <m:r>
                        <a:rPr lang="en-US" altLang="ja-JP" sz="3600" i="1" smtClean="0">
                          <a:latin typeface="Cambria Math" panose="02040503050406030204" pitchFamily="18" charset="0"/>
                        </a:rPr>
                        <m:t>=2</m:t>
                      </m:r>
                      <m:r>
                        <a:rPr lang="en-US" altLang="ja-JP" sz="3600" i="1" smtClean="0">
                          <a:latin typeface="Cambria Math" panose="02040503050406030204" pitchFamily="18" charset="0"/>
                        </a:rPr>
                        <m:t>𝑛</m:t>
                      </m:r>
                    </m:oMath>
                  </m:oMathPara>
                </a14:m>
                <a:endParaRPr lang="en-US" altLang="ja-JP" sz="2800">
                  <a:latin typeface="Arial" panose="020B0604020202020204" pitchFamily="34" charset="0"/>
                  <a:cs typeface="Arial" panose="020B0604020202020204" pitchFamily="34" charset="0"/>
                </a:endParaRPr>
              </a:p>
            </p:txBody>
          </p:sp>
        </mc:Choice>
        <mc:Fallback xmlns="">
          <p:sp>
            <p:nvSpPr>
              <p:cNvPr id="20" name="テキスト ボックス 19">
                <a:extLst>
                  <a:ext uri="{FF2B5EF4-FFF2-40B4-BE49-F238E27FC236}">
                    <a16:creationId xmlns:a16="http://schemas.microsoft.com/office/drawing/2014/main" id="{4398FB18-D7E1-1C07-2997-2224D75A78F4}"/>
                  </a:ext>
                </a:extLst>
              </p:cNvPr>
              <p:cNvSpPr txBox="1">
                <a:spLocks noRot="1" noChangeAspect="1" noMove="1" noResize="1" noEditPoints="1" noAdjustHandles="1" noChangeArrowheads="1" noChangeShapeType="1" noTextEdit="1"/>
              </p:cNvSpPr>
              <p:nvPr/>
            </p:nvSpPr>
            <p:spPr>
              <a:xfrm>
                <a:off x="4836000" y="1017900"/>
                <a:ext cx="2520000" cy="646331"/>
              </a:xfrm>
              <a:prstGeom prst="rect">
                <a:avLst/>
              </a:prstGeom>
              <a:blipFill>
                <a:blip r:embed="rId4"/>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164173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946AA-194F-5849-8BB7-45EFE704429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B21F95C-B33F-02ED-0286-65D0840A035B}"/>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ja-JP" altLang="en-US" dirty="0"/>
              <a:t>提案手法</a:t>
            </a:r>
            <a:r>
              <a:rPr kumimoji="1" lang="ja-JP" altLang="en-US" dirty="0"/>
              <a:t>で用いる要素画像</a:t>
            </a:r>
            <a:r>
              <a:rPr kumimoji="1" lang="en-US" altLang="ja-JP" dirty="0">
                <a:latin typeface="+mj-ea"/>
              </a:rPr>
              <a:t>2</a:t>
            </a:r>
            <a:endParaRPr lang="ja-JP" altLang="en-US" dirty="0">
              <a:latin typeface="+mj-ea"/>
            </a:endParaRPr>
          </a:p>
        </p:txBody>
      </p:sp>
      <p:sp>
        <p:nvSpPr>
          <p:cNvPr id="3" name="Slide Number Placeholder 3">
            <a:extLst>
              <a:ext uri="{FF2B5EF4-FFF2-40B4-BE49-F238E27FC236}">
                <a16:creationId xmlns:a16="http://schemas.microsoft.com/office/drawing/2014/main" id="{6E92F6AF-1189-7AD4-23DF-5AA0AD2C435C}"/>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21</a:t>
            </a:fld>
            <a:endParaRPr lang="en-US" sz="4000"/>
          </a:p>
        </p:txBody>
      </p:sp>
      <p:pic>
        <p:nvPicPr>
          <p:cNvPr id="6" name="図 5">
            <a:extLst>
              <a:ext uri="{FF2B5EF4-FFF2-40B4-BE49-F238E27FC236}">
                <a16:creationId xmlns:a16="http://schemas.microsoft.com/office/drawing/2014/main" id="{69B42C2B-D160-0F5A-244D-260423EF6BD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136000" y="1756697"/>
            <a:ext cx="7920000" cy="4455000"/>
          </a:xfrm>
          <a:prstGeom prst="rect">
            <a:avLst/>
          </a:prstGeom>
        </p:spPr>
      </p:pic>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5AD55DAD-4A80-7F3C-FD35-54309A5E9401}"/>
                  </a:ext>
                </a:extLst>
              </p:cNvPr>
              <p:cNvSpPr txBox="1"/>
              <p:nvPr/>
            </p:nvSpPr>
            <p:spPr>
              <a:xfrm>
                <a:off x="4836000" y="1017900"/>
                <a:ext cx="2520000" cy="646331"/>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3600" i="1" smtClean="0">
                          <a:latin typeface="Cambria Math" panose="02040503050406030204" pitchFamily="18" charset="0"/>
                        </a:rPr>
                        <m:t>𝑡</m:t>
                      </m:r>
                      <m:r>
                        <a:rPr lang="en-US" altLang="ja-JP" sz="3600" i="1" smtClean="0">
                          <a:latin typeface="Cambria Math" panose="02040503050406030204" pitchFamily="18" charset="0"/>
                        </a:rPr>
                        <m:t>=2</m:t>
                      </m:r>
                      <m:r>
                        <a:rPr lang="en-US" altLang="ja-JP" sz="3600" i="1" smtClean="0">
                          <a:latin typeface="Cambria Math" panose="02040503050406030204" pitchFamily="18" charset="0"/>
                        </a:rPr>
                        <m:t>𝑛</m:t>
                      </m:r>
                      <m:r>
                        <a:rPr lang="en-US" altLang="ja-JP" sz="3600" b="0" i="1" smtClean="0">
                          <a:latin typeface="Cambria Math" panose="02040503050406030204" pitchFamily="18" charset="0"/>
                        </a:rPr>
                        <m:t>+1</m:t>
                      </m:r>
                    </m:oMath>
                  </m:oMathPara>
                </a14:m>
                <a:endParaRPr lang="en-US" altLang="ja-JP" sz="2800">
                  <a:latin typeface="Arial" panose="020B0604020202020204" pitchFamily="34" charset="0"/>
                  <a:cs typeface="Arial" panose="020B0604020202020204" pitchFamily="34" charset="0"/>
                </a:endParaRPr>
              </a:p>
            </p:txBody>
          </p:sp>
        </mc:Choice>
        <mc:Fallback xmlns="">
          <p:sp>
            <p:nvSpPr>
              <p:cNvPr id="8" name="テキスト ボックス 7">
                <a:extLst>
                  <a:ext uri="{FF2B5EF4-FFF2-40B4-BE49-F238E27FC236}">
                    <a16:creationId xmlns:a16="http://schemas.microsoft.com/office/drawing/2014/main" id="{9BE9671E-03E1-2EE6-7015-E8B4746C4125}"/>
                  </a:ext>
                </a:extLst>
              </p:cNvPr>
              <p:cNvSpPr txBox="1">
                <a:spLocks noRot="1" noChangeAspect="1" noMove="1" noResize="1" noEditPoints="1" noAdjustHandles="1" noChangeArrowheads="1" noChangeShapeType="1" noTextEdit="1"/>
              </p:cNvSpPr>
              <p:nvPr/>
            </p:nvSpPr>
            <p:spPr>
              <a:xfrm>
                <a:off x="4836000" y="1017900"/>
                <a:ext cx="2520000" cy="646331"/>
              </a:xfrm>
              <a:prstGeom prst="rect">
                <a:avLst/>
              </a:prstGeom>
              <a:blipFill>
                <a:blip r:embed="rId4"/>
                <a:stretch>
                  <a:fillRect/>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3931324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E7186-9A50-82EC-099C-FA444CE2DA85}"/>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5849DAEC-37B6-A38B-A2CD-2D5234F206A2}"/>
              </a:ext>
            </a:extLst>
          </p:cNvPr>
          <p:cNvPicPr>
            <a:picLocks/>
          </p:cNvPicPr>
          <p:nvPr/>
        </p:nvPicPr>
        <p:blipFill>
          <a:blip r:embed="rId3"/>
          <a:srcRect l="9566" t="15433" r="15709" b="16407"/>
          <a:stretch/>
        </p:blipFill>
        <p:spPr>
          <a:xfrm>
            <a:off x="5155661" y="1254082"/>
            <a:ext cx="6840000" cy="4680000"/>
          </a:xfrm>
          <a:prstGeom prst="rect">
            <a:avLst/>
          </a:prstGeom>
        </p:spPr>
      </p:pic>
      <p:sp>
        <p:nvSpPr>
          <p:cNvPr id="2" name="タイトル 1">
            <a:extLst>
              <a:ext uri="{FF2B5EF4-FFF2-40B4-BE49-F238E27FC236}">
                <a16:creationId xmlns:a16="http://schemas.microsoft.com/office/drawing/2014/main" id="{4808E99F-812D-2F22-2D46-865A361E608B}"/>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en-US" altLang="ja-JP">
                <a:latin typeface="+mj-ea"/>
              </a:rPr>
              <a:t>2</a:t>
            </a:r>
            <a:r>
              <a:rPr lang="ja-JP" altLang="en-US">
                <a:latin typeface="+mj-ea"/>
              </a:rPr>
              <a:t>時分割表示</a:t>
            </a:r>
            <a:r>
              <a:rPr lang="ja-JP" altLang="en-US"/>
              <a:t>を実装した</a:t>
            </a:r>
            <a:r>
              <a:rPr kumimoji="1" lang="en-US" altLang="ja-JP">
                <a:latin typeface="+mn-ea"/>
                <a:ea typeface="+mn-ea"/>
              </a:rPr>
              <a:t>CII</a:t>
            </a:r>
            <a:r>
              <a:rPr kumimoji="1" lang="ja-JP" altLang="en-US">
                <a:latin typeface="+mn-ea"/>
                <a:ea typeface="+mn-ea"/>
              </a:rPr>
              <a:t>の課題</a:t>
            </a:r>
            <a:endParaRPr lang="ja-JP" altLang="en-US"/>
          </a:p>
        </p:txBody>
      </p:sp>
      <p:sp>
        <p:nvSpPr>
          <p:cNvPr id="3" name="Slide Number Placeholder 3">
            <a:extLst>
              <a:ext uri="{FF2B5EF4-FFF2-40B4-BE49-F238E27FC236}">
                <a16:creationId xmlns:a16="http://schemas.microsoft.com/office/drawing/2014/main" id="{1F876711-5E50-C7D7-20C4-7D3AA466A1AA}"/>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22</a:t>
            </a:fld>
            <a:endParaRPr lang="en-US" sz="4000"/>
          </a:p>
        </p:txBody>
      </p:sp>
      <p:sp>
        <p:nvSpPr>
          <p:cNvPr id="17" name="楕円 16">
            <a:extLst>
              <a:ext uri="{FF2B5EF4-FFF2-40B4-BE49-F238E27FC236}">
                <a16:creationId xmlns:a16="http://schemas.microsoft.com/office/drawing/2014/main" id="{F9E9F7A9-3980-0E06-421D-D36E3519AAC3}"/>
              </a:ext>
            </a:extLst>
          </p:cNvPr>
          <p:cNvSpPr/>
          <p:nvPr/>
        </p:nvSpPr>
        <p:spPr>
          <a:xfrm>
            <a:off x="5281671" y="2221560"/>
            <a:ext cx="1857180" cy="3443187"/>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E92DACFF-B9BD-322B-0532-8464A24DD267}"/>
              </a:ext>
            </a:extLst>
          </p:cNvPr>
          <p:cNvCxnSpPr>
            <a:cxnSpLocks/>
            <a:stCxn id="19" idx="3"/>
            <a:endCxn id="17" idx="3"/>
          </p:cNvCxnSpPr>
          <p:nvPr/>
        </p:nvCxnSpPr>
        <p:spPr>
          <a:xfrm flipV="1">
            <a:off x="4450605" y="5160504"/>
            <a:ext cx="1103044" cy="4504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D5F5BD1D-89F4-BA64-8018-EDA4E0A3B977}"/>
              </a:ext>
            </a:extLst>
          </p:cNvPr>
          <p:cNvSpPr txBox="1"/>
          <p:nvPr/>
        </p:nvSpPr>
        <p:spPr>
          <a:xfrm>
            <a:off x="666346" y="5287751"/>
            <a:ext cx="3784259" cy="646331"/>
          </a:xfrm>
          <a:prstGeom prst="rect">
            <a:avLst/>
          </a:prstGeom>
          <a:noFill/>
        </p:spPr>
        <p:txBody>
          <a:bodyPr wrap="square" rtlCol="0">
            <a:spAutoFit/>
          </a:bodyPr>
          <a:lstStyle/>
          <a:p>
            <a:r>
              <a:rPr kumimoji="1" lang="ja-JP" altLang="en-US" sz="3600" dirty="0">
                <a:solidFill>
                  <a:srgbClr val="FF0000"/>
                </a:solidFill>
              </a:rPr>
              <a:t>偽像</a:t>
            </a:r>
            <a:r>
              <a:rPr kumimoji="1" lang="ja-JP" altLang="en-US" sz="3600" dirty="0"/>
              <a:t>の一部が残る</a:t>
            </a:r>
          </a:p>
        </p:txBody>
      </p:sp>
      <p:sp>
        <p:nvSpPr>
          <p:cNvPr id="20" name="コンテンツ プレースホルダー 2">
            <a:extLst>
              <a:ext uri="{FF2B5EF4-FFF2-40B4-BE49-F238E27FC236}">
                <a16:creationId xmlns:a16="http://schemas.microsoft.com/office/drawing/2014/main" id="{20D85877-6B6A-3A2A-A398-D3A67ADFA49F}"/>
              </a:ext>
            </a:extLst>
          </p:cNvPr>
          <p:cNvSpPr txBox="1">
            <a:spLocks/>
          </p:cNvSpPr>
          <p:nvPr/>
        </p:nvSpPr>
        <p:spPr>
          <a:xfrm>
            <a:off x="410453" y="1306951"/>
            <a:ext cx="4554747" cy="374508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3600" dirty="0">
                <a:latin typeface="+mn-ea"/>
              </a:rPr>
              <a:t>・ディスプレイの</a:t>
            </a:r>
            <a:br>
              <a:rPr lang="en-US" altLang="ja-JP" sz="3600" dirty="0">
                <a:latin typeface="+mn-ea"/>
              </a:rPr>
            </a:br>
            <a:r>
              <a:rPr lang="ja-JP" altLang="en-US" sz="3600" dirty="0">
                <a:latin typeface="+mn-ea"/>
              </a:rPr>
              <a:t>　応答速度が</a:t>
            </a:r>
            <a:r>
              <a:rPr lang="ja-JP" altLang="en-US" sz="3600" dirty="0">
                <a:solidFill>
                  <a:srgbClr val="FF0000"/>
                </a:solidFill>
                <a:latin typeface="+mn-ea"/>
              </a:rPr>
              <a:t>不十分</a:t>
            </a:r>
            <a:endParaRPr lang="en-US" altLang="ja-JP" sz="3600" dirty="0">
              <a:solidFill>
                <a:srgbClr val="FF0000"/>
              </a:solidFill>
              <a:latin typeface="+mn-ea"/>
            </a:endParaRPr>
          </a:p>
          <a:p>
            <a:pPr marL="0" indent="0">
              <a:buNone/>
            </a:pPr>
            <a:endParaRPr lang="en-US" altLang="ja-JP" sz="3600" dirty="0">
              <a:solidFill>
                <a:srgbClr val="FF0000"/>
              </a:solidFill>
              <a:latin typeface="+mn-ea"/>
            </a:endParaRPr>
          </a:p>
          <a:p>
            <a:pPr marL="0" indent="0">
              <a:buNone/>
            </a:pPr>
            <a:r>
              <a:rPr lang="ja-JP" altLang="en-US" sz="3600" dirty="0">
                <a:solidFill>
                  <a:srgbClr val="FF0000"/>
                </a:solidFill>
                <a:latin typeface="+mn-ea"/>
              </a:rPr>
              <a:t>・連続するフレーム</a:t>
            </a:r>
            <a:r>
              <a:rPr lang="ja-JP" altLang="en-US" sz="3600" dirty="0">
                <a:latin typeface="+mn-ea"/>
              </a:rPr>
              <a:t>の</a:t>
            </a:r>
            <a:br>
              <a:rPr lang="en-US" altLang="ja-JP" sz="3600" dirty="0">
                <a:latin typeface="+mn-ea"/>
              </a:rPr>
            </a:br>
            <a:r>
              <a:rPr lang="ja-JP" altLang="en-US" sz="3600" dirty="0">
                <a:latin typeface="+mn-ea"/>
              </a:rPr>
              <a:t>　画像が混じる</a:t>
            </a:r>
            <a:br>
              <a:rPr lang="en-US" altLang="ja-JP" dirty="0"/>
            </a:br>
            <a:br>
              <a:rPr lang="en-US" altLang="ja-JP" dirty="0"/>
            </a:br>
            <a:endParaRPr lang="en-US" altLang="ja-JP" dirty="0"/>
          </a:p>
          <a:p>
            <a:endParaRPr lang="ja-JP" altLang="en-US" dirty="0"/>
          </a:p>
        </p:txBody>
      </p:sp>
    </p:spTree>
    <p:extLst>
      <p:ext uri="{BB962C8B-B14F-4D97-AF65-F5344CB8AC3E}">
        <p14:creationId xmlns:p14="http://schemas.microsoft.com/office/powerpoint/2010/main" val="152645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9F4ED-0BE2-93F0-33BE-A2F205F6012C}"/>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3AA7820C-224E-D784-B325-E2284A2F2B89}"/>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F0DD41B4-4F97-200A-53E5-3415A39BDDDE}"/>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・粗インテグラル表示</a:t>
            </a:r>
            <a:r>
              <a:rPr lang="en-US" altLang="ja-JP" sz="3600" dirty="0"/>
              <a:t>(CII)</a:t>
            </a:r>
          </a:p>
          <a:p>
            <a:pPr marL="0" indent="0">
              <a:buFont typeface="Calibri" panose="020F0502020204030204" pitchFamily="34" charset="0"/>
              <a:buNone/>
            </a:pPr>
            <a:r>
              <a:rPr lang="ja-JP" altLang="en-US" sz="3600" dirty="0"/>
              <a:t>・先行研究</a:t>
            </a:r>
            <a:endParaRPr lang="en-US" altLang="ja-JP" sz="3600" dirty="0"/>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t>	</a:t>
            </a:r>
            <a:r>
              <a:rPr lang="en-US" altLang="ja-JP" sz="3200" dirty="0">
                <a:solidFill>
                  <a:srgbClr val="FF0000"/>
                </a:solidFill>
              </a:rPr>
              <a:t>‣</a:t>
            </a:r>
            <a:r>
              <a:rPr lang="ja-JP" altLang="en-US" sz="3200" dirty="0">
                <a:solidFill>
                  <a:srgbClr val="FF0000"/>
                </a:solidFill>
              </a:rPr>
              <a:t>黒フレームを挿入した時分割表示の実装</a:t>
            </a:r>
            <a:endParaRPr lang="en-US" altLang="ja-JP" sz="3200" dirty="0">
              <a:solidFill>
                <a:srgbClr val="FF0000"/>
              </a:solidFill>
            </a:endParaRPr>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04DCD047-DB32-DDF4-A809-293D3399C97B}"/>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23</a:t>
            </a:fld>
            <a:endParaRPr lang="en-US" sz="4000" dirty="0"/>
          </a:p>
        </p:txBody>
      </p:sp>
    </p:spTree>
    <p:extLst>
      <p:ext uri="{BB962C8B-B14F-4D97-AF65-F5344CB8AC3E}">
        <p14:creationId xmlns:p14="http://schemas.microsoft.com/office/powerpoint/2010/main" val="1791424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65D40-B441-2AF3-C9A4-21868235B5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DB2614A-1EB8-4B6F-9490-1D44A982ED20}"/>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黒フレームを挿入した時分割表示</a:t>
            </a:r>
            <a:endParaRPr lang="ja-JP" altLang="en-US"/>
          </a:p>
        </p:txBody>
      </p:sp>
      <p:sp>
        <p:nvSpPr>
          <p:cNvPr id="3" name="Slide Number Placeholder 3">
            <a:extLst>
              <a:ext uri="{FF2B5EF4-FFF2-40B4-BE49-F238E27FC236}">
                <a16:creationId xmlns:a16="http://schemas.microsoft.com/office/drawing/2014/main" id="{84E24620-7812-19F4-C1B2-84ED95FA4A78}"/>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24</a:t>
            </a:fld>
            <a:endParaRPr lang="en-US" sz="4000"/>
          </a:p>
        </p:txBody>
      </p:sp>
      <p:sp>
        <p:nvSpPr>
          <p:cNvPr id="20" name="コンテンツ プレースホルダー 2">
            <a:extLst>
              <a:ext uri="{FF2B5EF4-FFF2-40B4-BE49-F238E27FC236}">
                <a16:creationId xmlns:a16="http://schemas.microsoft.com/office/drawing/2014/main" id="{BA644515-F24E-0D88-D70E-19DE62E768CC}"/>
              </a:ext>
            </a:extLst>
          </p:cNvPr>
          <p:cNvSpPr txBox="1">
            <a:spLocks/>
          </p:cNvSpPr>
          <p:nvPr/>
        </p:nvSpPr>
        <p:spPr>
          <a:xfrm>
            <a:off x="275414" y="1007902"/>
            <a:ext cx="11836703" cy="374508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en-US" altLang="ja-JP" sz="3600" kern="100" dirty="0">
                <a:effectLst/>
                <a:latin typeface="+mn-ea"/>
                <a:cs typeface="Times New Roman" panose="02020603050405020304" pitchFamily="18" charset="0"/>
              </a:rPr>
              <a:t>2</a:t>
            </a:r>
            <a:r>
              <a:rPr lang="ja-JP" altLang="ja-JP" sz="3600" kern="100" dirty="0">
                <a:effectLst/>
                <a:latin typeface="+mn-ea"/>
                <a:cs typeface="Times New Roman" panose="02020603050405020304" pitchFamily="18" charset="0"/>
              </a:rPr>
              <a:t>時分割表示をした際の</a:t>
            </a:r>
            <a:r>
              <a:rPr lang="ja-JP" altLang="ja-JP" sz="3600" kern="100" dirty="0">
                <a:solidFill>
                  <a:srgbClr val="FF0000"/>
                </a:solidFill>
                <a:effectLst/>
                <a:latin typeface="+mn-ea"/>
                <a:cs typeface="Times New Roman" panose="02020603050405020304" pitchFamily="18" charset="0"/>
              </a:rPr>
              <a:t>各フレーム間</a:t>
            </a:r>
            <a:r>
              <a:rPr lang="ja-JP" altLang="ja-JP" sz="3600" kern="100" dirty="0">
                <a:effectLst/>
                <a:latin typeface="+mn-ea"/>
                <a:cs typeface="Times New Roman" panose="02020603050405020304" pitchFamily="18" charset="0"/>
              </a:rPr>
              <a:t>に、</a:t>
            </a:r>
            <a:br>
              <a:rPr lang="en-US" altLang="ja-JP" sz="3600" kern="100" dirty="0">
                <a:effectLst/>
                <a:latin typeface="+mn-ea"/>
                <a:cs typeface="Times New Roman" panose="02020603050405020304" pitchFamily="18" charset="0"/>
              </a:rPr>
            </a:br>
            <a:r>
              <a:rPr lang="ja-JP" altLang="ja-JP" sz="3600" kern="100" dirty="0">
                <a:solidFill>
                  <a:srgbClr val="FF0000"/>
                </a:solidFill>
                <a:effectLst/>
                <a:latin typeface="+mn-ea"/>
                <a:cs typeface="Times New Roman" panose="02020603050405020304" pitchFamily="18" charset="0"/>
              </a:rPr>
              <a:t>黒フレーム</a:t>
            </a:r>
            <a:r>
              <a:rPr lang="ja-JP" altLang="ja-JP" sz="3600" kern="100" dirty="0">
                <a:effectLst/>
                <a:latin typeface="+mn-ea"/>
                <a:cs typeface="Times New Roman" panose="02020603050405020304" pitchFamily="18" charset="0"/>
              </a:rPr>
              <a:t>を</a:t>
            </a:r>
            <a:r>
              <a:rPr lang="ja-JP" altLang="ja-JP" sz="3600" kern="100" dirty="0">
                <a:solidFill>
                  <a:srgbClr val="FF0000"/>
                </a:solidFill>
                <a:effectLst/>
                <a:latin typeface="+mn-ea"/>
                <a:cs typeface="Times New Roman" panose="02020603050405020304" pitchFamily="18" charset="0"/>
              </a:rPr>
              <a:t>挿入</a:t>
            </a:r>
            <a:r>
              <a:rPr lang="ja-JP" altLang="en-US" sz="3600" kern="100" dirty="0">
                <a:solidFill>
                  <a:srgbClr val="FF0000"/>
                </a:solidFill>
                <a:effectLst/>
                <a:latin typeface="+mn-ea"/>
                <a:cs typeface="Times New Roman" panose="02020603050405020304" pitchFamily="18" charset="0"/>
              </a:rPr>
              <a:t>する</a:t>
            </a:r>
            <a:endParaRPr lang="ja-JP" altLang="ja-JP" sz="3600" kern="100" dirty="0">
              <a:effectLst/>
              <a:latin typeface="+mn-ea"/>
              <a:cs typeface="Times New Roman" panose="02020603050405020304" pitchFamily="18" charset="0"/>
            </a:endParaRPr>
          </a:p>
          <a:p>
            <a:pPr marL="0" indent="0">
              <a:buNone/>
            </a:pPr>
            <a:endParaRPr lang="ja-JP" altLang="en-US" dirty="0"/>
          </a:p>
        </p:txBody>
      </p:sp>
      <p:pic>
        <p:nvPicPr>
          <p:cNvPr id="4" name="図 3">
            <a:extLst>
              <a:ext uri="{FF2B5EF4-FFF2-40B4-BE49-F238E27FC236}">
                <a16:creationId xmlns:a16="http://schemas.microsoft.com/office/drawing/2014/main" id="{1FDEA9E4-1A84-9F33-6347-48B8BE95E26E}"/>
              </a:ext>
            </a:extLst>
          </p:cNvPr>
          <p:cNvPicPr>
            <a:picLocks noChangeAspect="1"/>
          </p:cNvPicPr>
          <p:nvPr/>
        </p:nvPicPr>
        <p:blipFill>
          <a:blip r:embed="rId3"/>
          <a:srcRect l="2561" t="5023" r="2369" b="9617"/>
          <a:stretch/>
        </p:blipFill>
        <p:spPr>
          <a:xfrm>
            <a:off x="682925" y="2205916"/>
            <a:ext cx="8117453" cy="4099723"/>
          </a:xfrm>
          <a:prstGeom prst="rect">
            <a:avLst/>
          </a:prstGeom>
        </p:spPr>
      </p:pic>
      <p:pic>
        <p:nvPicPr>
          <p:cNvPr id="11" name="図 10" descr="概略図 が含まれている画像&#10;&#10;AI によって生成されたコンテンツは間違っている可能性があります。">
            <a:extLst>
              <a:ext uri="{FF2B5EF4-FFF2-40B4-BE49-F238E27FC236}">
                <a16:creationId xmlns:a16="http://schemas.microsoft.com/office/drawing/2014/main" id="{DF718B56-D28E-452B-9A95-081FD53E4FB7}"/>
              </a:ext>
            </a:extLst>
          </p:cNvPr>
          <p:cNvPicPr>
            <a:picLocks noChangeAspect="1"/>
          </p:cNvPicPr>
          <p:nvPr/>
        </p:nvPicPr>
        <p:blipFill>
          <a:blip r:embed="rId4">
            <a:extLst>
              <a:ext uri="{28A0092B-C50C-407E-A947-70E740481C1C}">
                <a14:useLocalDpi xmlns:a14="http://schemas.microsoft.com/office/drawing/2010/main" val="0"/>
              </a:ext>
            </a:extLst>
          </a:blip>
          <a:srcRect l="54529" r="24475"/>
          <a:stretch/>
        </p:blipFill>
        <p:spPr>
          <a:xfrm>
            <a:off x="9667338" y="74763"/>
            <a:ext cx="2303849" cy="6172200"/>
          </a:xfrm>
          <a:prstGeom prst="rect">
            <a:avLst/>
          </a:prstGeom>
        </p:spPr>
      </p:pic>
    </p:spTree>
    <p:extLst>
      <p:ext uri="{BB962C8B-B14F-4D97-AF65-F5344CB8AC3E}">
        <p14:creationId xmlns:p14="http://schemas.microsoft.com/office/powerpoint/2010/main" val="17972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44C9-189F-6B94-3DFD-69952F81EC7C}"/>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75E9E354-52F9-B8B5-31BE-8420064E7F3B}"/>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648122A5-4712-645E-B822-8DA902DB07AE}"/>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・粗インテグラル表示</a:t>
            </a:r>
            <a:r>
              <a:rPr lang="en-US" altLang="ja-JP" sz="3600" dirty="0"/>
              <a:t>(CII)</a:t>
            </a:r>
          </a:p>
          <a:p>
            <a:pPr marL="0" indent="0">
              <a:buFont typeface="Calibri" panose="020F0502020204030204" pitchFamily="34" charset="0"/>
              <a:buNone/>
            </a:pPr>
            <a:r>
              <a:rPr lang="ja-JP" altLang="en-US" sz="3600" dirty="0"/>
              <a:t>・先行研究</a:t>
            </a:r>
            <a:endParaRPr lang="en-US" altLang="ja-JP" sz="3600" dirty="0"/>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solidFill>
                  <a:schemeClr val="tx1"/>
                </a:solidFill>
              </a:rPr>
              <a:t>	‣</a:t>
            </a:r>
            <a:r>
              <a:rPr lang="ja-JP" altLang="en-US" sz="3200" dirty="0">
                <a:solidFill>
                  <a:schemeClr val="tx1"/>
                </a:solidFill>
              </a:rPr>
              <a:t>黒フレームを挿入した時分割表示の実装</a:t>
            </a:r>
            <a:endParaRPr lang="en-US" altLang="ja-JP" sz="3200" dirty="0">
              <a:solidFill>
                <a:schemeClr val="tx1"/>
              </a:solidFill>
            </a:endParaRPr>
          </a:p>
          <a:p>
            <a:pPr marL="0" indent="0">
              <a:buFont typeface="Calibri" panose="020F0502020204030204" pitchFamily="34" charset="0"/>
              <a:buNone/>
            </a:pPr>
            <a:r>
              <a:rPr lang="ja-JP" altLang="en-US" sz="3600" dirty="0">
                <a:solidFill>
                  <a:srgbClr val="FF0000"/>
                </a:solidFill>
              </a:rPr>
              <a:t>・システムの設計と評価実験</a:t>
            </a:r>
            <a:endParaRPr lang="en-US" altLang="ja-JP" sz="3600" dirty="0">
              <a:solidFill>
                <a:srgbClr val="FF0000"/>
              </a:solidFill>
            </a:endParaRPr>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33D9811E-F133-9941-0C1D-C3A184EE04E4}"/>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25</a:t>
            </a:fld>
            <a:endParaRPr lang="en-US" sz="4000" dirty="0"/>
          </a:p>
        </p:txBody>
      </p:sp>
    </p:spTree>
    <p:extLst>
      <p:ext uri="{BB962C8B-B14F-4D97-AF65-F5344CB8AC3E}">
        <p14:creationId xmlns:p14="http://schemas.microsoft.com/office/powerpoint/2010/main" val="2628285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FB21-0B85-D105-F1BC-5D236F93B1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D387D73-877F-BB93-04EE-EFFBF6E53652}"/>
              </a:ext>
            </a:extLst>
          </p:cNvPr>
          <p:cNvSpPr txBox="1">
            <a:spLocks/>
          </p:cNvSpPr>
          <p:nvPr/>
        </p:nvSpPr>
        <p:spPr>
          <a:xfrm>
            <a:off x="796688" y="7465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装置構成</a:t>
            </a:r>
            <a:endParaRPr lang="ja-JP" altLang="en-US"/>
          </a:p>
        </p:txBody>
      </p:sp>
      <p:sp>
        <p:nvSpPr>
          <p:cNvPr id="3" name="Slide Number Placeholder 3">
            <a:extLst>
              <a:ext uri="{FF2B5EF4-FFF2-40B4-BE49-F238E27FC236}">
                <a16:creationId xmlns:a16="http://schemas.microsoft.com/office/drawing/2014/main" id="{C952B19B-FD99-4678-F868-4C083B232B72}"/>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26</a:t>
            </a:fld>
            <a:endParaRPr lang="en-US" sz="4000"/>
          </a:p>
        </p:txBody>
      </p:sp>
      <mc:AlternateContent xmlns:mc="http://schemas.openxmlformats.org/markup-compatibility/2006" xmlns:a14="http://schemas.microsoft.com/office/drawing/2010/main">
        <mc:Choice Requires="a14">
          <p:sp>
            <p:nvSpPr>
              <p:cNvPr id="5" name="コンテンツ プレースホルダー 2">
                <a:extLst>
                  <a:ext uri="{FF2B5EF4-FFF2-40B4-BE49-F238E27FC236}">
                    <a16:creationId xmlns:a16="http://schemas.microsoft.com/office/drawing/2014/main" id="{54C60DAF-9218-2AB1-5092-97BBFAC17B16}"/>
                  </a:ext>
                </a:extLst>
              </p:cNvPr>
              <p:cNvSpPr txBox="1">
                <a:spLocks/>
              </p:cNvSpPr>
              <p:nvPr/>
            </p:nvSpPr>
            <p:spPr>
              <a:xfrm>
                <a:off x="301402" y="960407"/>
                <a:ext cx="11890598" cy="574381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600" dirty="0"/>
                  <a:t>・画像提示用ディスプレイ</a:t>
                </a:r>
                <a:br>
                  <a:rPr lang="en-US" altLang="ja-JP" sz="3600" dirty="0"/>
                </a:br>
                <a:r>
                  <a:rPr lang="ja-JP" altLang="en-US" sz="3600" dirty="0"/>
                  <a:t>　</a:t>
                </a:r>
                <a:r>
                  <a:rPr lang="en-US" altLang="ja-JP" sz="3600" dirty="0" err="1"/>
                  <a:t>Weichensi</a:t>
                </a:r>
                <a:r>
                  <a:rPr lang="en-US" altLang="ja-JP" sz="3600" dirty="0"/>
                  <a:t> SF15H2</a:t>
                </a:r>
                <a:r>
                  <a:rPr lang="ja-JP" altLang="en-US" sz="3600" dirty="0"/>
                  <a:t>（</a:t>
                </a:r>
                <a:r>
                  <a:rPr lang="en-US" altLang="ja-JP" sz="3600" dirty="0"/>
                  <a:t>IPS</a:t>
                </a:r>
                <a:r>
                  <a:rPr lang="ja-JP" altLang="en-US" sz="3600" dirty="0"/>
                  <a:t>液晶</a:t>
                </a:r>
                <a:r>
                  <a:rPr lang="en-US" altLang="ja-JP" sz="3600" dirty="0"/>
                  <a:t>,15.6</a:t>
                </a:r>
                <a:r>
                  <a:rPr lang="ja-JP" altLang="en-US" sz="3600" dirty="0"/>
                  <a:t>インチ</a:t>
                </a:r>
                <a:r>
                  <a:rPr lang="en-US" altLang="ja-JP" sz="3600" dirty="0"/>
                  <a:t>, </a:t>
                </a:r>
                <a14:m>
                  <m:oMath xmlns:m="http://schemas.openxmlformats.org/officeDocument/2006/math">
                    <m:r>
                      <a:rPr lang="en-US" altLang="ja-JP" sz="3600" i="1" kern="100">
                        <a:latin typeface="Cambria Math" panose="02040503050406030204" pitchFamily="18" charset="0"/>
                        <a:cs typeface="Times New Roman" panose="02020603050405020304" pitchFamily="18" charset="0"/>
                      </a:rPr>
                      <m:t>1980×1080</m:t>
                    </m:r>
                  </m:oMath>
                </a14:m>
                <a:r>
                  <a:rPr lang="ja-JP" altLang="en-US" sz="3600" dirty="0"/>
                  <a:t>画素）</a:t>
                </a:r>
                <a:endParaRPr lang="en-US" altLang="ja-JP" sz="3600" dirty="0"/>
              </a:p>
              <a:p>
                <a:r>
                  <a:rPr lang="ja-JP" altLang="en-US" sz="3600" dirty="0"/>
                  <a:t>・マスク用ディスプレイ</a:t>
                </a:r>
                <a:br>
                  <a:rPr lang="en-US" altLang="ja-JP" sz="3600" dirty="0"/>
                </a:br>
                <a:r>
                  <a:rPr lang="ja-JP" altLang="en-US" sz="3600" dirty="0"/>
                  <a:t>　</a:t>
                </a:r>
                <a:r>
                  <a:rPr lang="en-US" altLang="ja-JP" sz="3600" dirty="0">
                    <a:solidFill>
                      <a:srgbClr val="0F1111"/>
                    </a:solidFill>
                    <a:latin typeface="Hiragino Kaku Gothic ProN"/>
                  </a:rPr>
                  <a:t> </a:t>
                </a:r>
                <a:r>
                  <a:rPr lang="en-US" altLang="ja-JP" sz="3600" dirty="0" err="1">
                    <a:solidFill>
                      <a:srgbClr val="0F1111"/>
                    </a:solidFill>
                  </a:rPr>
                  <a:t>Intehill</a:t>
                </a:r>
                <a:r>
                  <a:rPr lang="en-US" altLang="ja-JP" sz="3600" dirty="0">
                    <a:solidFill>
                      <a:srgbClr val="0F1111"/>
                    </a:solidFill>
                  </a:rPr>
                  <a:t> </a:t>
                </a:r>
                <a:r>
                  <a:rPr lang="en-US" altLang="ja-JP" sz="3600" dirty="0">
                    <a:solidFill>
                      <a:srgbClr val="333333"/>
                    </a:solidFill>
                  </a:rPr>
                  <a:t>‎F15ND</a:t>
                </a:r>
                <a:r>
                  <a:rPr lang="ja-JP" altLang="en-US" sz="3600" dirty="0"/>
                  <a:t>（</a:t>
                </a:r>
                <a:r>
                  <a:rPr lang="en-US" altLang="ja-JP" sz="3600" dirty="0"/>
                  <a:t>IPS</a:t>
                </a:r>
                <a:r>
                  <a:rPr lang="ja-JP" altLang="en-US" sz="3600" dirty="0"/>
                  <a:t>液晶</a:t>
                </a:r>
                <a:r>
                  <a:rPr lang="en-US" altLang="ja-JP" sz="3600" dirty="0"/>
                  <a:t>,15.6</a:t>
                </a:r>
                <a:r>
                  <a:rPr lang="ja-JP" altLang="en-US" sz="3600" dirty="0"/>
                  <a:t>インチ</a:t>
                </a:r>
                <a:r>
                  <a:rPr lang="en-US" altLang="ja-JP" sz="3600" dirty="0"/>
                  <a:t>, 1980×1080</a:t>
                </a:r>
                <a:r>
                  <a:rPr lang="ja-JP" altLang="en-US" sz="3600" dirty="0"/>
                  <a:t>画素）</a:t>
                </a:r>
                <a:endParaRPr lang="en-US" altLang="ja-JP" sz="3600" dirty="0"/>
              </a:p>
              <a:p>
                <a:r>
                  <a:rPr lang="ja-JP" altLang="en-US" sz="3600" dirty="0"/>
                  <a:t>・リニアフレネルレンズアレイ</a:t>
                </a:r>
                <a:br>
                  <a:rPr lang="en-US" altLang="ja-JP" sz="3600" dirty="0"/>
                </a:br>
                <a:r>
                  <a:rPr lang="ja-JP" altLang="en-US" sz="3600" dirty="0"/>
                  <a:t>　一辺</a:t>
                </a:r>
                <a:r>
                  <a:rPr lang="en-US" altLang="ja-JP" sz="3600" dirty="0"/>
                  <a:t>32 mm,</a:t>
                </a:r>
                <a:r>
                  <a:rPr lang="ja-JP" altLang="en-US" sz="3600" dirty="0"/>
                  <a:t> 焦点距離</a:t>
                </a:r>
                <a:r>
                  <a:rPr lang="en-US" altLang="ja-JP" sz="3600" dirty="0">
                    <a:solidFill>
                      <a:schemeClr val="tx1"/>
                    </a:solidFill>
                  </a:rPr>
                  <a:t>100 mm</a:t>
                </a:r>
                <a:r>
                  <a:rPr lang="ja-JP" altLang="en-US" sz="3600" dirty="0"/>
                  <a:t>のレンズ</a:t>
                </a:r>
                <a:r>
                  <a:rPr lang="en-US" altLang="ja-JP" sz="3600" dirty="0"/>
                  <a:t>6×8</a:t>
                </a:r>
                <a:r>
                  <a:rPr lang="ja-JP" altLang="en-US" sz="3600" dirty="0"/>
                  <a:t>個</a:t>
                </a:r>
                <a:endParaRPr lang="en-US" altLang="ja-JP" sz="3600" dirty="0"/>
              </a:p>
              <a:p>
                <a:r>
                  <a:rPr lang="ja-JP" altLang="en-US" sz="3600" dirty="0"/>
                  <a:t>・</a:t>
                </a:r>
                <a:r>
                  <a:rPr lang="en-US" altLang="ja-JP" sz="3600" dirty="0"/>
                  <a:t>1/2</a:t>
                </a:r>
                <a:r>
                  <a:rPr lang="ja-JP" altLang="en-US" sz="3600" dirty="0"/>
                  <a:t>波長板</a:t>
                </a:r>
                <a:endParaRPr lang="en-US" altLang="ja-JP" sz="3600" dirty="0"/>
              </a:p>
              <a:p>
                <a:r>
                  <a:rPr lang="ja-JP" altLang="en-US" sz="3600" kern="100" dirty="0">
                    <a:latin typeface="+mn-ea"/>
                    <a:cs typeface="Times New Roman" panose="02020603050405020304" pitchFamily="18" charset="0"/>
                  </a:rPr>
                  <a:t>・</a:t>
                </a:r>
                <a:r>
                  <a:rPr lang="ja-JP" altLang="en-US" sz="3600" kern="100" dirty="0">
                    <a:effectLst/>
                    <a:latin typeface="+mn-ea"/>
                    <a:cs typeface="Times New Roman" panose="02020603050405020304" pitchFamily="18" charset="0"/>
                  </a:rPr>
                  <a:t>要素画像</a:t>
                </a:r>
                <a:r>
                  <a:rPr lang="ja-JP" altLang="ja-JP" sz="3600" kern="100" dirty="0">
                    <a:effectLst/>
                    <a:latin typeface="+mn-ea"/>
                    <a:cs typeface="Times New Roman" panose="02020603050405020304" pitchFamily="18" charset="0"/>
                  </a:rPr>
                  <a:t>とレンズアレイとの間隔</a:t>
                </a:r>
                <a14:m>
                  <m:oMath xmlns:m="http://schemas.openxmlformats.org/officeDocument/2006/math">
                    <m:r>
                      <a:rPr lang="en-US" altLang="ja-JP" sz="3600" i="1" kern="100" dirty="0" smtClean="0">
                        <a:effectLst/>
                        <a:latin typeface="Cambria Math" panose="02040503050406030204" pitchFamily="18" charset="0"/>
                        <a:cs typeface="Times New Roman" panose="02020603050405020304" pitchFamily="18" charset="0"/>
                      </a:rPr>
                      <m:t>𝑔</m:t>
                    </m:r>
                    <m:r>
                      <a:rPr lang="en-US" altLang="ja-JP" sz="3600" i="1" kern="100" dirty="0" smtClean="0">
                        <a:effectLst/>
                        <a:latin typeface="Cambria Math" panose="02040503050406030204" pitchFamily="18" charset="0"/>
                        <a:cs typeface="Times New Roman" panose="02020603050405020304" pitchFamily="18" charset="0"/>
                      </a:rPr>
                      <m:t>=95</m:t>
                    </m:r>
                    <m:r>
                      <a:rPr lang="en-US" altLang="ja-JP" sz="3600" b="0" i="0" kern="100" dirty="0" smtClean="0">
                        <a:effectLst/>
                        <a:latin typeface="Cambria Math" panose="02040503050406030204" pitchFamily="18" charset="0"/>
                        <a:cs typeface="Times New Roman" panose="02020603050405020304" pitchFamily="18" charset="0"/>
                      </a:rPr>
                      <m:t> </m:t>
                    </m:r>
                    <m:r>
                      <m:rPr>
                        <m:sty m:val="p"/>
                      </m:rPr>
                      <a:rPr lang="en-US" altLang="ja-JP" sz="3600" b="0" i="0" kern="100" dirty="0" smtClean="0">
                        <a:effectLst/>
                        <a:latin typeface="Cambria Math" panose="02040503050406030204" pitchFamily="18" charset="0"/>
                        <a:cs typeface="Times New Roman" panose="02020603050405020304" pitchFamily="18" charset="0"/>
                      </a:rPr>
                      <m:t>mm</m:t>
                    </m:r>
                  </m:oMath>
                </a14:m>
                <a:endParaRPr lang="en-US" altLang="ja-JP" sz="3600" dirty="0">
                  <a:latin typeface="+mn-ea"/>
                </a:endParaRPr>
              </a:p>
              <a:p>
                <a:r>
                  <a:rPr lang="ja-JP" altLang="en-US" sz="3600" dirty="0"/>
                  <a:t>・</a:t>
                </a:r>
                <a:r>
                  <a:rPr lang="en-US" altLang="ja-JP" sz="3600" dirty="0">
                    <a:solidFill>
                      <a:srgbClr val="FF0000"/>
                    </a:solidFill>
                  </a:rPr>
                  <a:t>120</a:t>
                </a:r>
                <a:r>
                  <a:rPr lang="ja-JP" altLang="en-US" sz="3600" dirty="0">
                    <a:solidFill>
                      <a:srgbClr val="FF0000"/>
                    </a:solidFill>
                  </a:rPr>
                  <a:t> </a:t>
                </a:r>
                <a:r>
                  <a:rPr lang="en-US" altLang="ja-JP" sz="3600" dirty="0">
                    <a:solidFill>
                      <a:srgbClr val="FF0000"/>
                    </a:solidFill>
                  </a:rPr>
                  <a:t>Hz</a:t>
                </a:r>
                <a:r>
                  <a:rPr lang="ja-JP" altLang="en-US" sz="3600" dirty="0"/>
                  <a:t>で同期</a:t>
                </a:r>
                <a:endParaRPr lang="en-US" altLang="ja-JP" sz="3600" dirty="0"/>
              </a:p>
            </p:txBody>
          </p:sp>
        </mc:Choice>
        <mc:Fallback xmlns="">
          <p:sp>
            <p:nvSpPr>
              <p:cNvPr id="5" name="コンテンツ プレースホルダー 2">
                <a:extLst>
                  <a:ext uri="{FF2B5EF4-FFF2-40B4-BE49-F238E27FC236}">
                    <a16:creationId xmlns:a16="http://schemas.microsoft.com/office/drawing/2014/main" id="{54C60DAF-9218-2AB1-5092-97BBFAC17B16}"/>
                  </a:ext>
                </a:extLst>
              </p:cNvPr>
              <p:cNvSpPr txBox="1">
                <a:spLocks noRot="1" noChangeAspect="1" noMove="1" noResize="1" noEditPoints="1" noAdjustHandles="1" noChangeArrowheads="1" noChangeShapeType="1" noTextEdit="1"/>
              </p:cNvSpPr>
              <p:nvPr/>
            </p:nvSpPr>
            <p:spPr>
              <a:xfrm>
                <a:off x="301402" y="960407"/>
                <a:ext cx="11890598" cy="5743817"/>
              </a:xfrm>
              <a:prstGeom prst="rect">
                <a:avLst/>
              </a:prstGeom>
              <a:blipFill>
                <a:blip r:embed="rId3"/>
                <a:stretch>
                  <a:fillRect l="-359" t="-3185" r="-10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38537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0EB9-6A83-370C-97D3-7DE0F7D81F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F48EBB6-7924-331A-1740-91E97E103C27}"/>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装置</a:t>
            </a:r>
            <a:endParaRPr lang="ja-JP" altLang="en-US"/>
          </a:p>
        </p:txBody>
      </p:sp>
      <p:sp>
        <p:nvSpPr>
          <p:cNvPr id="3" name="Slide Number Placeholder 3">
            <a:extLst>
              <a:ext uri="{FF2B5EF4-FFF2-40B4-BE49-F238E27FC236}">
                <a16:creationId xmlns:a16="http://schemas.microsoft.com/office/drawing/2014/main" id="{78350695-9890-C10D-E4A4-0739D4C51418}"/>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27</a:t>
            </a:fld>
            <a:endParaRPr lang="en-US" sz="4000"/>
          </a:p>
        </p:txBody>
      </p:sp>
      <p:pic>
        <p:nvPicPr>
          <p:cNvPr id="4" name="コンテンツ プレースホルダー 3">
            <a:extLst>
              <a:ext uri="{FF2B5EF4-FFF2-40B4-BE49-F238E27FC236}">
                <a16:creationId xmlns:a16="http://schemas.microsoft.com/office/drawing/2014/main" id="{FD5E444D-6149-247E-1C51-F1DD4D3C42FB}"/>
              </a:ext>
            </a:extLst>
          </p:cNvPr>
          <p:cNvPicPr>
            <a:picLocks noChangeAspect="1"/>
          </p:cNvPicPr>
          <p:nvPr/>
        </p:nvPicPr>
        <p:blipFill>
          <a:blip r:embed="rId3"/>
          <a:srcRect l="7142" t="11467" r="2600" b="9263"/>
          <a:stretch/>
        </p:blipFill>
        <p:spPr>
          <a:xfrm>
            <a:off x="4515556" y="880533"/>
            <a:ext cx="7078133" cy="4662311"/>
          </a:xfrm>
          <a:prstGeom prst="rect">
            <a:avLst/>
          </a:prstGeom>
        </p:spPr>
      </p:pic>
      <p:cxnSp>
        <p:nvCxnSpPr>
          <p:cNvPr id="6" name="コネクタ: カギ線 168">
            <a:extLst>
              <a:ext uri="{FF2B5EF4-FFF2-40B4-BE49-F238E27FC236}">
                <a16:creationId xmlns:a16="http://schemas.microsoft.com/office/drawing/2014/main" id="{8E664F53-97B7-3353-D4FC-C894F619E8F6}"/>
              </a:ext>
            </a:extLst>
          </p:cNvPr>
          <p:cNvCxnSpPr>
            <a:cxnSpLocks/>
            <a:stCxn id="7" idx="3"/>
          </p:cNvCxnSpPr>
          <p:nvPr/>
        </p:nvCxnSpPr>
        <p:spPr>
          <a:xfrm flipV="1">
            <a:off x="2540897" y="2447365"/>
            <a:ext cx="3449768" cy="381995"/>
          </a:xfrm>
          <a:prstGeom prst="bentConnector3">
            <a:avLst>
              <a:gd name="adj1" fmla="val 50000"/>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57C8FA9D-F3E4-410D-7047-D668FA49223E}"/>
              </a:ext>
            </a:extLst>
          </p:cNvPr>
          <p:cNvSpPr txBox="1"/>
          <p:nvPr/>
        </p:nvSpPr>
        <p:spPr>
          <a:xfrm>
            <a:off x="388750" y="2536972"/>
            <a:ext cx="2152147" cy="584775"/>
          </a:xfrm>
          <a:prstGeom prst="rect">
            <a:avLst/>
          </a:prstGeom>
          <a:noFill/>
        </p:spPr>
        <p:txBody>
          <a:bodyPr wrap="square" rtlCol="0">
            <a:spAutoFit/>
          </a:bodyPr>
          <a:lstStyle/>
          <a:p>
            <a:pPr>
              <a:defRPr/>
            </a:pP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Display</a:t>
            </a:r>
            <a:endParaRPr kumimoji="1" lang="ja-JP" altLang="en-US" sz="32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8" name="コネクタ: カギ線 168">
            <a:extLst>
              <a:ext uri="{FF2B5EF4-FFF2-40B4-BE49-F238E27FC236}">
                <a16:creationId xmlns:a16="http://schemas.microsoft.com/office/drawing/2014/main" id="{A664EB24-8599-C14B-B0A9-EFFC30458781}"/>
              </a:ext>
            </a:extLst>
          </p:cNvPr>
          <p:cNvCxnSpPr>
            <a:cxnSpLocks/>
            <a:stCxn id="9" idx="3"/>
          </p:cNvCxnSpPr>
          <p:nvPr/>
        </p:nvCxnSpPr>
        <p:spPr>
          <a:xfrm flipV="1">
            <a:off x="2540897" y="4523953"/>
            <a:ext cx="3375809" cy="616315"/>
          </a:xfrm>
          <a:prstGeom prst="bentConnector3">
            <a:avLst>
              <a:gd name="adj1" fmla="val 50000"/>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57228FEA-38B8-E5A0-8D30-10FA77EE7D39}"/>
              </a:ext>
            </a:extLst>
          </p:cNvPr>
          <p:cNvSpPr txBox="1"/>
          <p:nvPr/>
        </p:nvSpPr>
        <p:spPr>
          <a:xfrm>
            <a:off x="394380" y="4847880"/>
            <a:ext cx="2146517" cy="584775"/>
          </a:xfrm>
          <a:prstGeom prst="rect">
            <a:avLst/>
          </a:prstGeom>
          <a:noFill/>
        </p:spPr>
        <p:txBody>
          <a:bodyPr wrap="square" rtlCol="0">
            <a:spAutoFit/>
          </a:bodyPr>
          <a:lstStyle/>
          <a:p>
            <a:pPr>
              <a:defRPr/>
            </a:pP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Lens Array</a:t>
            </a:r>
            <a:endParaRPr kumimoji="1" lang="ja-JP" altLang="en-US" sz="32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10" name="コネクタ: カギ線 168">
            <a:extLst>
              <a:ext uri="{FF2B5EF4-FFF2-40B4-BE49-F238E27FC236}">
                <a16:creationId xmlns:a16="http://schemas.microsoft.com/office/drawing/2014/main" id="{6851F53D-8DA4-D4EB-64F0-EF32EB983656}"/>
              </a:ext>
            </a:extLst>
          </p:cNvPr>
          <p:cNvCxnSpPr>
            <a:cxnSpLocks/>
            <a:stCxn id="11" idx="3"/>
          </p:cNvCxnSpPr>
          <p:nvPr/>
        </p:nvCxnSpPr>
        <p:spPr>
          <a:xfrm flipV="1">
            <a:off x="3228388" y="3354404"/>
            <a:ext cx="2170606" cy="584775"/>
          </a:xfrm>
          <a:prstGeom prst="bentConnector3">
            <a:avLst>
              <a:gd name="adj1" fmla="val 50000"/>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68A7BBD6-E485-F160-14A0-49FB0F8D02F6}"/>
              </a:ext>
            </a:extLst>
          </p:cNvPr>
          <p:cNvSpPr txBox="1"/>
          <p:nvPr/>
        </p:nvSpPr>
        <p:spPr>
          <a:xfrm>
            <a:off x="388750" y="3646791"/>
            <a:ext cx="2839638" cy="584775"/>
          </a:xfrm>
          <a:prstGeom prst="rect">
            <a:avLst/>
          </a:prstGeom>
          <a:noFill/>
        </p:spPr>
        <p:txBody>
          <a:bodyPr wrap="square" rtlCol="0">
            <a:spAutoFit/>
          </a:bodyPr>
          <a:lstStyle/>
          <a:p>
            <a:pPr>
              <a:defRPr/>
            </a:pP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Mask(Display)</a:t>
            </a:r>
            <a:endParaRPr kumimoji="1" lang="ja-JP" altLang="en-US" sz="32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E94EDF62-14E6-3F05-C69E-CEF87715F290}"/>
              </a:ext>
            </a:extLst>
          </p:cNvPr>
          <p:cNvSpPr txBox="1"/>
          <p:nvPr/>
        </p:nvSpPr>
        <p:spPr>
          <a:xfrm>
            <a:off x="394380" y="1074273"/>
            <a:ext cx="3128749" cy="1138773"/>
          </a:xfrm>
          <a:prstGeom prst="rect">
            <a:avLst/>
          </a:prstGeom>
          <a:noFill/>
        </p:spPr>
        <p:txBody>
          <a:bodyPr wrap="square" rtlCol="0">
            <a:spAutoFit/>
          </a:bodyPr>
          <a:lstStyle/>
          <a:p>
            <a:pPr>
              <a:defRPr/>
            </a:pP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1/2</a:t>
            </a:r>
            <a:r>
              <a:rPr kumimoji="1" lang="en-US" altLang="ja-JP" sz="3600">
                <a:solidFill>
                  <a:prstClr val="black"/>
                </a:solidFill>
                <a:latin typeface="Arial" panose="020B0604020202020204" pitchFamily="34" charset="0"/>
                <a:ea typeface="游ゴシック" panose="020B0400000000000000" pitchFamily="50" charset="-128"/>
                <a:cs typeface="Arial" panose="020B0604020202020204" pitchFamily="34" charset="0"/>
              </a:rPr>
              <a:t> </a:t>
            </a: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Wavelength</a:t>
            </a:r>
            <a:r>
              <a:rPr kumimoji="1" lang="en-US" altLang="ja-JP" sz="3600">
                <a:solidFill>
                  <a:prstClr val="black"/>
                </a:solidFill>
                <a:latin typeface="Arial" panose="020B0604020202020204" pitchFamily="34" charset="0"/>
                <a:ea typeface="游ゴシック" panose="020B0400000000000000" pitchFamily="50" charset="-128"/>
                <a:cs typeface="Arial" panose="020B0604020202020204" pitchFamily="34" charset="0"/>
              </a:rPr>
              <a:t> </a:t>
            </a: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Plate</a:t>
            </a:r>
            <a:endParaRPr kumimoji="1" lang="ja-JP" altLang="en-US" sz="36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cxnSp>
        <p:nvCxnSpPr>
          <p:cNvPr id="13" name="コネクタ: カギ線 168">
            <a:extLst>
              <a:ext uri="{FF2B5EF4-FFF2-40B4-BE49-F238E27FC236}">
                <a16:creationId xmlns:a16="http://schemas.microsoft.com/office/drawing/2014/main" id="{2D126A5E-09A3-FBBA-4881-02652C71D12D}"/>
              </a:ext>
            </a:extLst>
          </p:cNvPr>
          <p:cNvCxnSpPr>
            <a:cxnSpLocks/>
            <a:stCxn id="12" idx="3"/>
          </p:cNvCxnSpPr>
          <p:nvPr/>
        </p:nvCxnSpPr>
        <p:spPr>
          <a:xfrm>
            <a:off x="3523129" y="1643660"/>
            <a:ext cx="4128247" cy="381995"/>
          </a:xfrm>
          <a:prstGeom prst="bentConnector3">
            <a:avLst>
              <a:gd name="adj1" fmla="val 50000"/>
            </a:avLst>
          </a:prstGeom>
          <a:ln w="76200">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40487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A750-D348-A4EC-7189-0F239FA1370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F9E4367-7542-C0C1-E5EF-268A5EE8AA4F}"/>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評価実験</a:t>
            </a:r>
            <a:endParaRPr lang="ja-JP" altLang="en-US"/>
          </a:p>
        </p:txBody>
      </p:sp>
      <p:sp>
        <p:nvSpPr>
          <p:cNvPr id="3" name="Slide Number Placeholder 3">
            <a:extLst>
              <a:ext uri="{FF2B5EF4-FFF2-40B4-BE49-F238E27FC236}">
                <a16:creationId xmlns:a16="http://schemas.microsoft.com/office/drawing/2014/main" id="{A65BECAF-20C4-F573-B3A0-12F61C54F596}"/>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28</a:t>
            </a:fld>
            <a:endParaRPr lang="en-US" sz="4000"/>
          </a:p>
        </p:txBody>
      </p:sp>
      <p:pic>
        <p:nvPicPr>
          <p:cNvPr id="5" name="Picture 2" descr="台所用品, 鍋, フライパン が含まれている画像&#10;&#10;自動的に生成された説明">
            <a:extLst>
              <a:ext uri="{FF2B5EF4-FFF2-40B4-BE49-F238E27FC236}">
                <a16:creationId xmlns:a16="http://schemas.microsoft.com/office/drawing/2014/main" id="{5A1B6AD9-BE2C-1994-B91E-299728A71C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2084" y="618218"/>
            <a:ext cx="5411991" cy="5411991"/>
          </a:xfrm>
          <a:prstGeom prst="rect">
            <a:avLst/>
          </a:prstGeom>
          <a:noFill/>
        </p:spPr>
      </p:pic>
      <p:sp>
        <p:nvSpPr>
          <p:cNvPr id="15" name="コンテンツ プレースホルダー 2">
            <a:extLst>
              <a:ext uri="{FF2B5EF4-FFF2-40B4-BE49-F238E27FC236}">
                <a16:creationId xmlns:a16="http://schemas.microsoft.com/office/drawing/2014/main" id="{60C23EF0-4FDA-E708-56C7-F675FD3B7D85}"/>
              </a:ext>
            </a:extLst>
          </p:cNvPr>
          <p:cNvSpPr txBox="1">
            <a:spLocks/>
          </p:cNvSpPr>
          <p:nvPr/>
        </p:nvSpPr>
        <p:spPr>
          <a:xfrm>
            <a:off x="462428" y="1159406"/>
            <a:ext cx="6524968" cy="5411990"/>
          </a:xfrm>
          <a:prstGeom prst="rect">
            <a:avLst/>
          </a:prstGeom>
        </p:spPr>
        <p:txBody>
          <a:bodyPr>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None/>
            </a:pPr>
            <a:r>
              <a:rPr lang="ja-JP" altLang="en-US" sz="3900" dirty="0">
                <a:latin typeface="+mn-ea"/>
              </a:rPr>
              <a:t>・</a:t>
            </a:r>
            <a:r>
              <a:rPr lang="ja-JP" altLang="en-US" sz="3900" dirty="0">
                <a:solidFill>
                  <a:srgbClr val="FF0000"/>
                </a:solidFill>
                <a:latin typeface="+mn-ea"/>
              </a:rPr>
              <a:t>横幅の広い</a:t>
            </a:r>
            <a:r>
              <a:rPr lang="ja-JP" altLang="en-US" sz="3900" dirty="0">
                <a:latin typeface="+mn-ea"/>
              </a:rPr>
              <a:t>ティーポットを</a:t>
            </a:r>
            <a:endParaRPr lang="en-US" altLang="ja-JP" sz="3900" dirty="0">
              <a:latin typeface="+mn-ea"/>
            </a:endParaRPr>
          </a:p>
          <a:p>
            <a:pPr marL="0" indent="0">
              <a:buNone/>
            </a:pPr>
            <a:r>
              <a:rPr lang="ja-JP" altLang="en-US" sz="3900" dirty="0">
                <a:latin typeface="+mn-ea"/>
              </a:rPr>
              <a:t>　モデルとする</a:t>
            </a:r>
            <a:endParaRPr lang="en-US" altLang="ja-JP" sz="3900" dirty="0">
              <a:latin typeface="+mn-ea"/>
            </a:endParaRPr>
          </a:p>
          <a:p>
            <a:pPr marL="0" indent="0">
              <a:buNone/>
            </a:pPr>
            <a:endParaRPr lang="en-US" altLang="ja-JP" sz="3900" dirty="0">
              <a:solidFill>
                <a:srgbClr val="FF0000"/>
              </a:solidFill>
              <a:latin typeface="+mn-ea"/>
            </a:endParaRPr>
          </a:p>
          <a:p>
            <a:pPr marL="0" indent="0">
              <a:buNone/>
            </a:pPr>
            <a:r>
              <a:rPr lang="ja-JP" altLang="en-US" sz="3900" dirty="0">
                <a:solidFill>
                  <a:schemeClr val="tx1"/>
                </a:solidFill>
                <a:latin typeface="+mn-ea"/>
              </a:rPr>
              <a:t>・各手法を用いて、</a:t>
            </a:r>
            <a:r>
              <a:rPr lang="ja-JP" altLang="en-US" sz="3900" dirty="0">
                <a:solidFill>
                  <a:srgbClr val="FF0000"/>
                </a:solidFill>
                <a:latin typeface="+mn-ea"/>
              </a:rPr>
              <a:t>虚像による</a:t>
            </a:r>
            <a:endParaRPr lang="en-US" altLang="ja-JP" sz="3900" dirty="0">
              <a:solidFill>
                <a:srgbClr val="FF0000"/>
              </a:solidFill>
              <a:latin typeface="+mn-ea"/>
            </a:endParaRPr>
          </a:p>
          <a:p>
            <a:pPr marL="0" indent="0">
              <a:buNone/>
            </a:pPr>
            <a:r>
              <a:rPr lang="ja-JP" altLang="en-US" sz="3900" dirty="0">
                <a:solidFill>
                  <a:srgbClr val="FF0000"/>
                </a:solidFill>
                <a:latin typeface="+mn-ea"/>
              </a:rPr>
              <a:t>　立体像</a:t>
            </a:r>
            <a:r>
              <a:rPr lang="ja-JP" altLang="en-US" sz="3900" dirty="0">
                <a:solidFill>
                  <a:schemeClr val="tx1"/>
                </a:solidFill>
                <a:latin typeface="+mn-ea"/>
              </a:rPr>
              <a:t>を提示する</a:t>
            </a:r>
            <a:endParaRPr lang="en-US" altLang="ja-JP" sz="3900" dirty="0">
              <a:solidFill>
                <a:srgbClr val="FF0000"/>
              </a:solidFill>
              <a:latin typeface="+mn-ea"/>
            </a:endParaRPr>
          </a:p>
          <a:p>
            <a:pPr marL="0" indent="0">
              <a:buNone/>
            </a:pPr>
            <a:endParaRPr lang="en-US" altLang="ja-JP" sz="3900" dirty="0">
              <a:solidFill>
                <a:srgbClr val="FF0000"/>
              </a:solidFill>
              <a:latin typeface="+mn-ea"/>
            </a:endParaRPr>
          </a:p>
          <a:p>
            <a:pPr marL="0" indent="0">
              <a:buNone/>
            </a:pPr>
            <a:r>
              <a:rPr lang="ja-JP" altLang="en-US" sz="3900" dirty="0">
                <a:latin typeface="+mn-ea"/>
              </a:rPr>
              <a:t>・</a:t>
            </a:r>
            <a:r>
              <a:rPr lang="ja-JP" altLang="en-US" sz="3900" dirty="0">
                <a:solidFill>
                  <a:srgbClr val="FF0000"/>
                </a:solidFill>
                <a:latin typeface="+mn-ea"/>
              </a:rPr>
              <a:t>偽像の抑制具合</a:t>
            </a:r>
            <a:r>
              <a:rPr lang="ja-JP" altLang="en-US" sz="3900" dirty="0">
                <a:latin typeface="+mn-ea"/>
              </a:rPr>
              <a:t>を比較する</a:t>
            </a:r>
            <a:br>
              <a:rPr lang="en-US" altLang="ja-JP" sz="3900" dirty="0">
                <a:latin typeface="+mn-ea"/>
              </a:rPr>
            </a:br>
            <a:br>
              <a:rPr lang="en-US" altLang="ja-JP" sz="3600" dirty="0">
                <a:latin typeface="+mn-ea"/>
              </a:rPr>
            </a:br>
            <a:br>
              <a:rPr lang="en-US" altLang="ja-JP" dirty="0"/>
            </a:br>
            <a:br>
              <a:rPr lang="en-US" altLang="ja-JP" dirty="0"/>
            </a:br>
            <a:endParaRPr lang="en-US" altLang="ja-JP" dirty="0"/>
          </a:p>
          <a:p>
            <a:endParaRPr lang="ja-JP" altLang="en-US" dirty="0"/>
          </a:p>
        </p:txBody>
      </p:sp>
    </p:spTree>
    <p:extLst>
      <p:ext uri="{BB962C8B-B14F-4D97-AF65-F5344CB8AC3E}">
        <p14:creationId xmlns:p14="http://schemas.microsoft.com/office/powerpoint/2010/main" val="3203186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3C073-6352-0028-3A1D-AB75C02C16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516794E-CDB2-4651-604A-54380A077B77}"/>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各手法で生じた偽像の</a:t>
            </a:r>
            <a:r>
              <a:rPr kumimoji="1" lang="ja-JP" altLang="en-US" dirty="0">
                <a:latin typeface="+mj-ea"/>
              </a:rPr>
              <a:t>比較</a:t>
            </a:r>
            <a:r>
              <a:rPr kumimoji="1" lang="en-US" altLang="ja-JP" dirty="0">
                <a:latin typeface="+mj-ea"/>
              </a:rPr>
              <a:t>1</a:t>
            </a:r>
            <a:endParaRPr lang="ja-JP" altLang="en-US" dirty="0">
              <a:latin typeface="+mj-ea"/>
            </a:endParaRPr>
          </a:p>
        </p:txBody>
      </p:sp>
      <p:sp>
        <p:nvSpPr>
          <p:cNvPr id="3" name="Slide Number Placeholder 3">
            <a:extLst>
              <a:ext uri="{FF2B5EF4-FFF2-40B4-BE49-F238E27FC236}">
                <a16:creationId xmlns:a16="http://schemas.microsoft.com/office/drawing/2014/main" id="{BD98C9AF-A519-F836-D7D3-D4C80C3C4318}"/>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29</a:t>
            </a:fld>
            <a:endParaRPr lang="en-US" sz="4000"/>
          </a:p>
        </p:txBody>
      </p:sp>
      <p:pic>
        <p:nvPicPr>
          <p:cNvPr id="4" name="図 3">
            <a:extLst>
              <a:ext uri="{FF2B5EF4-FFF2-40B4-BE49-F238E27FC236}">
                <a16:creationId xmlns:a16="http://schemas.microsoft.com/office/drawing/2014/main" id="{3E7A8D6C-865A-6B51-9093-B235B9646DE6}"/>
              </a:ext>
            </a:extLst>
          </p:cNvPr>
          <p:cNvPicPr>
            <a:picLocks noChangeAspect="1"/>
          </p:cNvPicPr>
          <p:nvPr/>
        </p:nvPicPr>
        <p:blipFill>
          <a:blip r:embed="rId3"/>
          <a:srcRect l="17911" t="37790" r="27518" b="11611"/>
          <a:stretch/>
        </p:blipFill>
        <p:spPr>
          <a:xfrm>
            <a:off x="2839107" y="1806696"/>
            <a:ext cx="6513785" cy="4456800"/>
          </a:xfrm>
          <a:prstGeom prst="rect">
            <a:avLst/>
          </a:prstGeom>
        </p:spPr>
      </p:pic>
      <p:sp>
        <p:nvSpPr>
          <p:cNvPr id="11" name="テキスト ボックス 10">
            <a:extLst>
              <a:ext uri="{FF2B5EF4-FFF2-40B4-BE49-F238E27FC236}">
                <a16:creationId xmlns:a16="http://schemas.microsoft.com/office/drawing/2014/main" id="{ECCF6932-A2A9-6F4C-688B-A8485653B6AF}"/>
              </a:ext>
            </a:extLst>
          </p:cNvPr>
          <p:cNvSpPr txBox="1"/>
          <p:nvPr/>
        </p:nvSpPr>
        <p:spPr>
          <a:xfrm>
            <a:off x="4980726" y="1042338"/>
            <a:ext cx="223054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600" dirty="0">
                <a:solidFill>
                  <a:prstClr val="black"/>
                </a:solidFill>
                <a:latin typeface="+mn-ea"/>
                <a:cs typeface="Arial" panose="020B0604020202020204" pitchFamily="34" charset="0"/>
              </a:rPr>
              <a:t>従来の</a:t>
            </a:r>
            <a:r>
              <a:rPr kumimoji="1" lang="en-US" altLang="ja-JP" sz="3600" dirty="0">
                <a:solidFill>
                  <a:prstClr val="black"/>
                </a:solidFill>
                <a:latin typeface="+mn-ea"/>
                <a:cs typeface="Arial" panose="020B0604020202020204" pitchFamily="34" charset="0"/>
              </a:rPr>
              <a:t>CII</a:t>
            </a:r>
          </a:p>
        </p:txBody>
      </p:sp>
    </p:spTree>
    <p:extLst>
      <p:ext uri="{BB962C8B-B14F-4D97-AF65-F5344CB8AC3E}">
        <p14:creationId xmlns:p14="http://schemas.microsoft.com/office/powerpoint/2010/main" val="2641089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BE194-6380-B427-702C-8842B6985CB2}"/>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83D10119-9C45-CD41-D3ED-41A3E4672CAC}"/>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301B1B0D-4993-8BD7-5054-2F637650FE4A}"/>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solidFill>
                  <a:srgbClr val="FF0000"/>
                </a:solidFill>
              </a:rPr>
              <a:t>・粗インテグラル表示</a:t>
            </a:r>
            <a:r>
              <a:rPr lang="en-US" altLang="ja-JP" sz="3600" dirty="0">
                <a:solidFill>
                  <a:srgbClr val="FF0000"/>
                </a:solidFill>
              </a:rPr>
              <a:t>(CII)</a:t>
            </a:r>
          </a:p>
          <a:p>
            <a:pPr marL="0" indent="0">
              <a:buFont typeface="Calibri" panose="020F0502020204030204" pitchFamily="34" charset="0"/>
              <a:buNone/>
            </a:pPr>
            <a:r>
              <a:rPr lang="ja-JP" altLang="en-US" sz="3600" dirty="0"/>
              <a:t>・先行研究</a:t>
            </a:r>
            <a:endParaRPr lang="en-US" altLang="ja-JP" sz="3600" dirty="0"/>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t>	‣</a:t>
            </a:r>
            <a:r>
              <a:rPr lang="ja-JP" altLang="en-US" sz="3200" dirty="0"/>
              <a:t>黒フレームを挿入した時分割表示の実装</a:t>
            </a:r>
            <a:endParaRPr lang="en-US" altLang="ja-JP" sz="3200" dirty="0"/>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ABE35F44-E19C-519E-1BBC-46800F1FD436}"/>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3</a:t>
            </a:fld>
            <a:endParaRPr lang="en-US" sz="4000" dirty="0"/>
          </a:p>
        </p:txBody>
      </p:sp>
    </p:spTree>
    <p:extLst>
      <p:ext uri="{BB962C8B-B14F-4D97-AF65-F5344CB8AC3E}">
        <p14:creationId xmlns:p14="http://schemas.microsoft.com/office/powerpoint/2010/main" val="2111474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D3767-13DE-745D-5ED1-147EB71E5CF4}"/>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B449F27-FF6C-7B9B-865A-4A4A2E2B9B0C}"/>
              </a:ext>
            </a:extLst>
          </p:cNvPr>
          <p:cNvPicPr>
            <a:picLocks noChangeAspect="1"/>
          </p:cNvPicPr>
          <p:nvPr/>
        </p:nvPicPr>
        <p:blipFill>
          <a:blip r:embed="rId3"/>
          <a:srcRect l="9566" t="15433" r="15709" b="16407"/>
          <a:stretch/>
        </p:blipFill>
        <p:spPr>
          <a:xfrm>
            <a:off x="2839106" y="1806696"/>
            <a:ext cx="6513785" cy="4456800"/>
          </a:xfrm>
          <a:prstGeom prst="rect">
            <a:avLst/>
          </a:prstGeom>
        </p:spPr>
      </p:pic>
      <p:sp>
        <p:nvSpPr>
          <p:cNvPr id="2" name="タイトル 1">
            <a:extLst>
              <a:ext uri="{FF2B5EF4-FFF2-40B4-BE49-F238E27FC236}">
                <a16:creationId xmlns:a16="http://schemas.microsoft.com/office/drawing/2014/main" id="{88F87D4A-6387-59EB-C07E-55A8F9DC7AE8}"/>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各手法で生じた偽像の比</a:t>
            </a:r>
            <a:r>
              <a:rPr kumimoji="1" lang="ja-JP" altLang="en-US" dirty="0">
                <a:latin typeface="+mj-ea"/>
              </a:rPr>
              <a:t>較</a:t>
            </a:r>
            <a:r>
              <a:rPr kumimoji="1" lang="en-US" altLang="ja-JP" dirty="0">
                <a:latin typeface="+mj-ea"/>
              </a:rPr>
              <a:t>2</a:t>
            </a:r>
            <a:endParaRPr lang="ja-JP" altLang="en-US" dirty="0">
              <a:latin typeface="+mj-ea"/>
            </a:endParaRPr>
          </a:p>
        </p:txBody>
      </p:sp>
      <p:sp>
        <p:nvSpPr>
          <p:cNvPr id="3" name="Slide Number Placeholder 3">
            <a:extLst>
              <a:ext uri="{FF2B5EF4-FFF2-40B4-BE49-F238E27FC236}">
                <a16:creationId xmlns:a16="http://schemas.microsoft.com/office/drawing/2014/main" id="{A4AB2F94-4BD6-98E1-B1A2-B3E65292992D}"/>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30</a:t>
            </a:fld>
            <a:endParaRPr lang="en-US" sz="4000"/>
          </a:p>
        </p:txBody>
      </p:sp>
      <p:sp>
        <p:nvSpPr>
          <p:cNvPr id="6" name="テキスト ボックス 5">
            <a:extLst>
              <a:ext uri="{FF2B5EF4-FFF2-40B4-BE49-F238E27FC236}">
                <a16:creationId xmlns:a16="http://schemas.microsoft.com/office/drawing/2014/main" id="{18A690BB-5D83-57D8-EC27-49C3033D2BE6}"/>
              </a:ext>
            </a:extLst>
          </p:cNvPr>
          <p:cNvSpPr txBox="1"/>
          <p:nvPr/>
        </p:nvSpPr>
        <p:spPr>
          <a:xfrm>
            <a:off x="2839105" y="1042337"/>
            <a:ext cx="6513785"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en-US" altLang="ja-JP" sz="3600" dirty="0">
                <a:solidFill>
                  <a:prstClr val="black"/>
                </a:solidFill>
                <a:latin typeface="+mn-ea"/>
                <a:cs typeface="Arial" panose="020B0604020202020204" pitchFamily="34" charset="0"/>
              </a:rPr>
              <a:t>2</a:t>
            </a:r>
            <a:r>
              <a:rPr kumimoji="1" lang="ja-JP" altLang="en-US" sz="3600" dirty="0">
                <a:solidFill>
                  <a:prstClr val="black"/>
                </a:solidFill>
                <a:latin typeface="+mn-ea"/>
                <a:cs typeface="Arial" panose="020B0604020202020204" pitchFamily="34" charset="0"/>
              </a:rPr>
              <a:t>時分割表示を実装した</a:t>
            </a:r>
            <a:r>
              <a:rPr kumimoji="1" lang="en-US" altLang="ja-JP" sz="3600" dirty="0">
                <a:solidFill>
                  <a:prstClr val="black"/>
                </a:solidFill>
                <a:latin typeface="+mn-ea"/>
                <a:cs typeface="Arial" panose="020B0604020202020204" pitchFamily="34" charset="0"/>
              </a:rPr>
              <a:t>CII</a:t>
            </a:r>
          </a:p>
        </p:txBody>
      </p:sp>
    </p:spTree>
    <p:extLst>
      <p:ext uri="{BB962C8B-B14F-4D97-AF65-F5344CB8AC3E}">
        <p14:creationId xmlns:p14="http://schemas.microsoft.com/office/powerpoint/2010/main" val="3738364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DCF8D-A231-B22C-1F88-FE94606D9975}"/>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4AE9055F-68FD-5773-9DC0-F6643349DA5E}"/>
              </a:ext>
            </a:extLst>
          </p:cNvPr>
          <p:cNvPicPr>
            <a:picLocks noChangeAspect="1"/>
          </p:cNvPicPr>
          <p:nvPr/>
        </p:nvPicPr>
        <p:blipFill>
          <a:blip r:embed="rId3"/>
          <a:srcRect l="8632" t="13145" r="15364" b="18009"/>
          <a:stretch/>
        </p:blipFill>
        <p:spPr>
          <a:xfrm>
            <a:off x="2839104" y="1806696"/>
            <a:ext cx="6513785" cy="4456800"/>
          </a:xfrm>
          <a:prstGeom prst="rect">
            <a:avLst/>
          </a:prstGeom>
        </p:spPr>
      </p:pic>
      <p:sp>
        <p:nvSpPr>
          <p:cNvPr id="2" name="タイトル 1">
            <a:extLst>
              <a:ext uri="{FF2B5EF4-FFF2-40B4-BE49-F238E27FC236}">
                <a16:creationId xmlns:a16="http://schemas.microsoft.com/office/drawing/2014/main" id="{3C79B402-5B57-79AE-2854-982B6FDEC508}"/>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各手法で生じた偽像の比較</a:t>
            </a:r>
            <a:r>
              <a:rPr kumimoji="1" lang="en-US" altLang="ja-JP" dirty="0">
                <a:latin typeface="+mj-ea"/>
              </a:rPr>
              <a:t>3</a:t>
            </a:r>
            <a:endParaRPr lang="ja-JP" altLang="en-US" dirty="0">
              <a:latin typeface="+mj-ea"/>
            </a:endParaRPr>
          </a:p>
        </p:txBody>
      </p:sp>
      <p:sp>
        <p:nvSpPr>
          <p:cNvPr id="3" name="Slide Number Placeholder 3">
            <a:extLst>
              <a:ext uri="{FF2B5EF4-FFF2-40B4-BE49-F238E27FC236}">
                <a16:creationId xmlns:a16="http://schemas.microsoft.com/office/drawing/2014/main" id="{4F743317-01B0-7525-ADC1-7CB304DE3E22}"/>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31</a:t>
            </a:fld>
            <a:endParaRPr lang="en-US" sz="4000"/>
          </a:p>
        </p:txBody>
      </p:sp>
      <p:sp>
        <p:nvSpPr>
          <p:cNvPr id="6" name="テキスト ボックス 5">
            <a:extLst>
              <a:ext uri="{FF2B5EF4-FFF2-40B4-BE49-F238E27FC236}">
                <a16:creationId xmlns:a16="http://schemas.microsoft.com/office/drawing/2014/main" id="{1F744BB2-37D1-D97C-0F42-76DF2386CBB6}"/>
              </a:ext>
            </a:extLst>
          </p:cNvPr>
          <p:cNvSpPr txBox="1"/>
          <p:nvPr/>
        </p:nvSpPr>
        <p:spPr>
          <a:xfrm>
            <a:off x="2765025" y="1042337"/>
            <a:ext cx="6661941"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600" dirty="0">
                <a:solidFill>
                  <a:prstClr val="black"/>
                </a:solidFill>
                <a:latin typeface="+mn-ea"/>
                <a:cs typeface="Arial" panose="020B0604020202020204" pitchFamily="34" charset="0"/>
              </a:rPr>
              <a:t>黒フレームを挿入した時分割表示</a:t>
            </a:r>
            <a:endParaRPr kumimoji="1" lang="en-US" altLang="ja-JP" sz="3600" dirty="0">
              <a:solidFill>
                <a:prstClr val="black"/>
              </a:solidFill>
              <a:latin typeface="+mn-ea"/>
              <a:cs typeface="Arial" panose="020B0604020202020204" pitchFamily="34" charset="0"/>
            </a:endParaRPr>
          </a:p>
        </p:txBody>
      </p:sp>
    </p:spTree>
    <p:extLst>
      <p:ext uri="{BB962C8B-B14F-4D97-AF65-F5344CB8AC3E}">
        <p14:creationId xmlns:p14="http://schemas.microsoft.com/office/powerpoint/2010/main" val="3906312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2C5D1-4DA0-C2D9-6EA8-AFBC270553CC}"/>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525DD1C4-42E5-BBEA-7A2C-B2A8BFEB5F34}"/>
              </a:ext>
            </a:extLst>
          </p:cNvPr>
          <p:cNvPicPr>
            <a:picLocks noChangeAspect="1"/>
          </p:cNvPicPr>
          <p:nvPr/>
        </p:nvPicPr>
        <p:blipFill>
          <a:blip r:embed="rId3"/>
          <a:srcRect l="8632" t="13145" r="15364" b="18009"/>
          <a:stretch/>
        </p:blipFill>
        <p:spPr>
          <a:xfrm>
            <a:off x="8270052" y="2218176"/>
            <a:ext cx="3683077" cy="2520000"/>
          </a:xfrm>
          <a:prstGeom prst="rect">
            <a:avLst/>
          </a:prstGeom>
        </p:spPr>
      </p:pic>
      <p:sp>
        <p:nvSpPr>
          <p:cNvPr id="2" name="タイトル 1">
            <a:extLst>
              <a:ext uri="{FF2B5EF4-FFF2-40B4-BE49-F238E27FC236}">
                <a16:creationId xmlns:a16="http://schemas.microsoft.com/office/drawing/2014/main" id="{D1834E54-BF17-0CAC-16A5-2055E095B264}"/>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各手法で生じた偽像の比較</a:t>
            </a:r>
            <a:endParaRPr lang="ja-JP" altLang="en-US" dirty="0"/>
          </a:p>
        </p:txBody>
      </p:sp>
      <p:sp>
        <p:nvSpPr>
          <p:cNvPr id="3" name="Slide Number Placeholder 3">
            <a:extLst>
              <a:ext uri="{FF2B5EF4-FFF2-40B4-BE49-F238E27FC236}">
                <a16:creationId xmlns:a16="http://schemas.microsoft.com/office/drawing/2014/main" id="{D0D7EED4-92BE-1B74-9CC8-0BACFB6724DA}"/>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32</a:t>
            </a:fld>
            <a:endParaRPr lang="en-US" sz="4000"/>
          </a:p>
        </p:txBody>
      </p:sp>
      <p:sp>
        <p:nvSpPr>
          <p:cNvPr id="13" name="テキスト ボックス 12">
            <a:extLst>
              <a:ext uri="{FF2B5EF4-FFF2-40B4-BE49-F238E27FC236}">
                <a16:creationId xmlns:a16="http://schemas.microsoft.com/office/drawing/2014/main" id="{9E8D04B5-ABD7-A62D-AE81-8A2DF3C33654}"/>
              </a:ext>
            </a:extLst>
          </p:cNvPr>
          <p:cNvSpPr txBox="1"/>
          <p:nvPr/>
        </p:nvSpPr>
        <p:spPr>
          <a:xfrm>
            <a:off x="1508671" y="5090929"/>
            <a:ext cx="8023313" cy="1077218"/>
          </a:xfrm>
          <a:prstGeom prst="rect">
            <a:avLst/>
          </a:prstGeom>
          <a:noFill/>
        </p:spPr>
        <p:txBody>
          <a:bodyPr wrap="square" rtlCol="0">
            <a:spAutoFit/>
          </a:bodyPr>
          <a:lstStyle/>
          <a:p>
            <a:r>
              <a:rPr kumimoji="1" lang="ja-JP" altLang="en-US" sz="3200" dirty="0">
                <a:solidFill>
                  <a:srgbClr val="FF0000"/>
                </a:solidFill>
                <a:latin typeface="+mn-ea"/>
              </a:rPr>
              <a:t>黒フレーム</a:t>
            </a:r>
            <a:r>
              <a:rPr kumimoji="1" lang="ja-JP" altLang="en-US" sz="3200" dirty="0">
                <a:latin typeface="+mn-ea"/>
              </a:rPr>
              <a:t>を挿入することで、</a:t>
            </a:r>
            <a:r>
              <a:rPr lang="ja-JP" altLang="ja-JP" sz="3200" kern="100" dirty="0">
                <a:solidFill>
                  <a:srgbClr val="FF0000"/>
                </a:solidFill>
                <a:latin typeface="+mn-ea"/>
                <a:cs typeface="Times New Roman" panose="02020603050405020304" pitchFamily="18" charset="0"/>
              </a:rPr>
              <a:t>偽像が見えない</a:t>
            </a:r>
            <a:r>
              <a:rPr lang="ja-JP" altLang="ja-JP" sz="3200" kern="100" dirty="0">
                <a:latin typeface="+mn-ea"/>
                <a:cs typeface="Times New Roman" panose="02020603050405020304" pitchFamily="18" charset="0"/>
              </a:rPr>
              <a:t>程度にまで</a:t>
            </a:r>
            <a:r>
              <a:rPr lang="ja-JP" altLang="ja-JP" sz="3200" kern="100" dirty="0">
                <a:solidFill>
                  <a:srgbClr val="FF0000"/>
                </a:solidFill>
                <a:latin typeface="+mn-ea"/>
                <a:cs typeface="Times New Roman" panose="02020603050405020304" pitchFamily="18" charset="0"/>
              </a:rPr>
              <a:t>抑制</a:t>
            </a:r>
            <a:r>
              <a:rPr lang="ja-JP" altLang="ja-JP" sz="3200" kern="100" dirty="0">
                <a:latin typeface="+mn-ea"/>
                <a:cs typeface="Times New Roman" panose="02020603050405020304" pitchFamily="18" charset="0"/>
              </a:rPr>
              <a:t>されている</a:t>
            </a:r>
            <a:endParaRPr kumimoji="1" lang="ja-JP" altLang="en-US" sz="3200" dirty="0">
              <a:latin typeface="+mn-ea"/>
            </a:endParaRPr>
          </a:p>
        </p:txBody>
      </p:sp>
      <p:pic>
        <p:nvPicPr>
          <p:cNvPr id="15" name="図 14">
            <a:extLst>
              <a:ext uri="{FF2B5EF4-FFF2-40B4-BE49-F238E27FC236}">
                <a16:creationId xmlns:a16="http://schemas.microsoft.com/office/drawing/2014/main" id="{FF44685C-07B0-1DE4-64A4-18BA417D712A}"/>
              </a:ext>
            </a:extLst>
          </p:cNvPr>
          <p:cNvPicPr>
            <a:picLocks noChangeAspect="1"/>
          </p:cNvPicPr>
          <p:nvPr/>
        </p:nvPicPr>
        <p:blipFill>
          <a:blip r:embed="rId4"/>
          <a:srcRect l="17911" t="37790" r="27518" b="11611"/>
          <a:stretch/>
        </p:blipFill>
        <p:spPr>
          <a:xfrm>
            <a:off x="238870" y="2218176"/>
            <a:ext cx="3683077" cy="2520000"/>
          </a:xfrm>
          <a:prstGeom prst="rect">
            <a:avLst/>
          </a:prstGeom>
        </p:spPr>
      </p:pic>
      <p:pic>
        <p:nvPicPr>
          <p:cNvPr id="16" name="図 15">
            <a:extLst>
              <a:ext uri="{FF2B5EF4-FFF2-40B4-BE49-F238E27FC236}">
                <a16:creationId xmlns:a16="http://schemas.microsoft.com/office/drawing/2014/main" id="{26501636-D148-F4CA-2936-EEC2BB472E3E}"/>
              </a:ext>
            </a:extLst>
          </p:cNvPr>
          <p:cNvPicPr>
            <a:picLocks noChangeAspect="1"/>
          </p:cNvPicPr>
          <p:nvPr/>
        </p:nvPicPr>
        <p:blipFill>
          <a:blip r:embed="rId5"/>
          <a:srcRect l="9566" t="15433" r="15709" b="16407"/>
          <a:stretch/>
        </p:blipFill>
        <p:spPr>
          <a:xfrm>
            <a:off x="4254461" y="2218176"/>
            <a:ext cx="3683077" cy="2520000"/>
          </a:xfrm>
          <a:prstGeom prst="rect">
            <a:avLst/>
          </a:prstGeom>
        </p:spPr>
      </p:pic>
      <p:sp>
        <p:nvSpPr>
          <p:cNvPr id="17" name="テキスト ボックス 16">
            <a:extLst>
              <a:ext uri="{FF2B5EF4-FFF2-40B4-BE49-F238E27FC236}">
                <a16:creationId xmlns:a16="http://schemas.microsoft.com/office/drawing/2014/main" id="{586D3439-F105-CBB3-25FF-AEE13109AD07}"/>
              </a:ext>
            </a:extLst>
          </p:cNvPr>
          <p:cNvSpPr txBox="1"/>
          <p:nvPr/>
        </p:nvSpPr>
        <p:spPr>
          <a:xfrm>
            <a:off x="919746" y="1394680"/>
            <a:ext cx="2230546"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200" dirty="0">
                <a:solidFill>
                  <a:prstClr val="black"/>
                </a:solidFill>
                <a:latin typeface="+mn-ea"/>
                <a:cs typeface="Arial" panose="020B0604020202020204" pitchFamily="34" charset="0"/>
              </a:rPr>
              <a:t>従来の</a:t>
            </a:r>
            <a:r>
              <a:rPr kumimoji="1" lang="en-US" altLang="ja-JP" sz="3200" dirty="0">
                <a:solidFill>
                  <a:prstClr val="black"/>
                </a:solidFill>
                <a:latin typeface="+mn-ea"/>
                <a:cs typeface="Arial" panose="020B0604020202020204" pitchFamily="34" charset="0"/>
              </a:rPr>
              <a:t>CII</a:t>
            </a:r>
          </a:p>
        </p:txBody>
      </p:sp>
      <p:sp>
        <p:nvSpPr>
          <p:cNvPr id="18" name="テキスト ボックス 17">
            <a:extLst>
              <a:ext uri="{FF2B5EF4-FFF2-40B4-BE49-F238E27FC236}">
                <a16:creationId xmlns:a16="http://schemas.microsoft.com/office/drawing/2014/main" id="{6CA7CA97-266E-55EE-C418-74C282993876}"/>
              </a:ext>
            </a:extLst>
          </p:cNvPr>
          <p:cNvSpPr txBox="1"/>
          <p:nvPr/>
        </p:nvSpPr>
        <p:spPr>
          <a:xfrm>
            <a:off x="8470984" y="901422"/>
            <a:ext cx="3399349" cy="107721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200" dirty="0">
                <a:solidFill>
                  <a:prstClr val="black"/>
                </a:solidFill>
                <a:latin typeface="+mn-ea"/>
                <a:cs typeface="Arial" panose="020B0604020202020204" pitchFamily="34" charset="0"/>
              </a:rPr>
              <a:t>黒フレーム挿入型時分割表示</a:t>
            </a:r>
            <a:endParaRPr kumimoji="1" lang="en-US" altLang="ja-JP" sz="3200" dirty="0">
              <a:solidFill>
                <a:prstClr val="black"/>
              </a:solidFill>
              <a:latin typeface="+mn-ea"/>
              <a:cs typeface="Arial" panose="020B0604020202020204" pitchFamily="34" charset="0"/>
            </a:endParaRPr>
          </a:p>
        </p:txBody>
      </p:sp>
      <p:sp>
        <p:nvSpPr>
          <p:cNvPr id="19" name="テキスト ボックス 18">
            <a:extLst>
              <a:ext uri="{FF2B5EF4-FFF2-40B4-BE49-F238E27FC236}">
                <a16:creationId xmlns:a16="http://schemas.microsoft.com/office/drawing/2014/main" id="{6CBC090E-9DC8-4C90-DDD9-677FB5F1A099}"/>
              </a:ext>
            </a:extLst>
          </p:cNvPr>
          <p:cNvSpPr txBox="1"/>
          <p:nvPr/>
        </p:nvSpPr>
        <p:spPr>
          <a:xfrm>
            <a:off x="4496880" y="1394680"/>
            <a:ext cx="3218325"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en-US" altLang="ja-JP" sz="3200" dirty="0">
                <a:solidFill>
                  <a:prstClr val="black"/>
                </a:solidFill>
                <a:latin typeface="+mn-ea"/>
                <a:cs typeface="Arial" panose="020B0604020202020204" pitchFamily="34" charset="0"/>
              </a:rPr>
              <a:t>2</a:t>
            </a:r>
            <a:r>
              <a:rPr kumimoji="1" lang="ja-JP" altLang="en-US" sz="3200" dirty="0">
                <a:solidFill>
                  <a:prstClr val="black"/>
                </a:solidFill>
                <a:latin typeface="+mn-ea"/>
                <a:cs typeface="Arial" panose="020B0604020202020204" pitchFamily="34" charset="0"/>
              </a:rPr>
              <a:t>時分割表示</a:t>
            </a:r>
            <a:endParaRPr kumimoji="1" lang="en-US" altLang="ja-JP" sz="3200" dirty="0">
              <a:solidFill>
                <a:prstClr val="black"/>
              </a:solidFill>
              <a:latin typeface="+mn-ea"/>
              <a:cs typeface="Arial" panose="020B0604020202020204" pitchFamily="34" charset="0"/>
            </a:endParaRPr>
          </a:p>
        </p:txBody>
      </p:sp>
    </p:spTree>
    <p:extLst>
      <p:ext uri="{BB962C8B-B14F-4D97-AF65-F5344CB8AC3E}">
        <p14:creationId xmlns:p14="http://schemas.microsoft.com/office/powerpoint/2010/main" val="1236408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5E760-0842-653C-9EC7-CF20D3F3E1A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1870F02-1D82-3CF7-8191-FA82176F4B0F}"/>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各手法で生じた偽像の比較</a:t>
            </a:r>
            <a:endParaRPr lang="ja-JP" altLang="en-US" dirty="0"/>
          </a:p>
        </p:txBody>
      </p:sp>
      <p:sp>
        <p:nvSpPr>
          <p:cNvPr id="3" name="Slide Number Placeholder 3">
            <a:extLst>
              <a:ext uri="{FF2B5EF4-FFF2-40B4-BE49-F238E27FC236}">
                <a16:creationId xmlns:a16="http://schemas.microsoft.com/office/drawing/2014/main" id="{FD83CBDC-B779-877E-2C91-ADDEA11DB93C}"/>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33</a:t>
            </a:fld>
            <a:endParaRPr lang="en-US" sz="4000"/>
          </a:p>
        </p:txBody>
      </p:sp>
      <p:sp>
        <p:nvSpPr>
          <p:cNvPr id="13" name="テキスト ボックス 12">
            <a:extLst>
              <a:ext uri="{FF2B5EF4-FFF2-40B4-BE49-F238E27FC236}">
                <a16:creationId xmlns:a16="http://schemas.microsoft.com/office/drawing/2014/main" id="{31DB99E2-E10C-23E4-C89B-F958D366562F}"/>
              </a:ext>
            </a:extLst>
          </p:cNvPr>
          <p:cNvSpPr txBox="1"/>
          <p:nvPr/>
        </p:nvSpPr>
        <p:spPr>
          <a:xfrm>
            <a:off x="550630" y="4639395"/>
            <a:ext cx="10972800" cy="1077218"/>
          </a:xfrm>
          <a:prstGeom prst="rect">
            <a:avLst/>
          </a:prstGeom>
          <a:noFill/>
        </p:spPr>
        <p:txBody>
          <a:bodyPr wrap="square" rtlCol="0">
            <a:spAutoFit/>
          </a:bodyPr>
          <a:lstStyle/>
          <a:p>
            <a:r>
              <a:rPr kumimoji="1" lang="ja-JP" altLang="en-US" sz="3200" dirty="0">
                <a:solidFill>
                  <a:srgbClr val="FF0000"/>
                </a:solidFill>
                <a:latin typeface="+mn-ea"/>
              </a:rPr>
              <a:t>黒フレーム</a:t>
            </a:r>
            <a:r>
              <a:rPr kumimoji="1" lang="ja-JP" altLang="en-US" sz="3200" dirty="0">
                <a:latin typeface="+mn-ea"/>
              </a:rPr>
              <a:t>を挿入した</a:t>
            </a:r>
            <a:r>
              <a:rPr kumimoji="1" lang="en-US" altLang="ja-JP" sz="3200" dirty="0">
                <a:latin typeface="+mn-ea"/>
              </a:rPr>
              <a:t>CII</a:t>
            </a:r>
            <a:r>
              <a:rPr kumimoji="1" lang="ja-JP" altLang="en-US" sz="3200" dirty="0">
                <a:latin typeface="+mn-ea"/>
              </a:rPr>
              <a:t>では、ディスプレイのリフレッシュレートを</a:t>
            </a:r>
            <a:r>
              <a:rPr kumimoji="1" lang="ja-JP" altLang="en-US" sz="3200" dirty="0">
                <a:solidFill>
                  <a:srgbClr val="FF0000"/>
                </a:solidFill>
                <a:latin typeface="+mn-ea"/>
              </a:rPr>
              <a:t>上げる</a:t>
            </a:r>
            <a:r>
              <a:rPr kumimoji="1" lang="ja-JP" altLang="en-US" sz="3200" dirty="0">
                <a:latin typeface="+mn-ea"/>
              </a:rPr>
              <a:t>ことで、画面の</a:t>
            </a:r>
            <a:r>
              <a:rPr kumimoji="1" lang="ja-JP" altLang="en-US" sz="3200" dirty="0">
                <a:solidFill>
                  <a:srgbClr val="FF0000"/>
                </a:solidFill>
                <a:latin typeface="+mn-ea"/>
              </a:rPr>
              <a:t>ちらつき</a:t>
            </a:r>
            <a:r>
              <a:rPr kumimoji="1" lang="ja-JP" altLang="en-US" sz="3200" dirty="0">
                <a:latin typeface="+mn-ea"/>
              </a:rPr>
              <a:t>の改善が期待される</a:t>
            </a:r>
          </a:p>
        </p:txBody>
      </p:sp>
      <p:pic>
        <p:nvPicPr>
          <p:cNvPr id="4" name="無題の動画 ‐ Clipchampで作成 (1)">
            <a:hlinkClick r:id="" action="ppaction://media"/>
            <a:extLst>
              <a:ext uri="{FF2B5EF4-FFF2-40B4-BE49-F238E27FC236}">
                <a16:creationId xmlns:a16="http://schemas.microsoft.com/office/drawing/2014/main" id="{247A5BFE-0747-E025-426D-2AB330D6CC2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66174"/>
          <a:stretch/>
        </p:blipFill>
        <p:spPr>
          <a:xfrm>
            <a:off x="-1" y="2311879"/>
            <a:ext cx="12232257" cy="2327516"/>
          </a:xfrm>
          <a:prstGeom prst="rect">
            <a:avLst/>
          </a:prstGeom>
        </p:spPr>
      </p:pic>
      <p:sp>
        <p:nvSpPr>
          <p:cNvPr id="5" name="テキスト ボックス 4">
            <a:extLst>
              <a:ext uri="{FF2B5EF4-FFF2-40B4-BE49-F238E27FC236}">
                <a16:creationId xmlns:a16="http://schemas.microsoft.com/office/drawing/2014/main" id="{EA1FC88E-7134-69C7-4F6E-519A0F47D33F}"/>
              </a:ext>
            </a:extLst>
          </p:cNvPr>
          <p:cNvSpPr txBox="1"/>
          <p:nvPr/>
        </p:nvSpPr>
        <p:spPr>
          <a:xfrm>
            <a:off x="954251" y="1558321"/>
            <a:ext cx="2230546"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200" dirty="0">
                <a:solidFill>
                  <a:prstClr val="black"/>
                </a:solidFill>
                <a:latin typeface="+mn-ea"/>
                <a:cs typeface="Arial" panose="020B0604020202020204" pitchFamily="34" charset="0"/>
              </a:rPr>
              <a:t>従来の</a:t>
            </a:r>
            <a:r>
              <a:rPr kumimoji="1" lang="en-US" altLang="ja-JP" sz="3200" dirty="0">
                <a:solidFill>
                  <a:prstClr val="black"/>
                </a:solidFill>
                <a:latin typeface="+mn-ea"/>
                <a:cs typeface="Arial" panose="020B0604020202020204" pitchFamily="34" charset="0"/>
              </a:rPr>
              <a:t>CII</a:t>
            </a:r>
          </a:p>
        </p:txBody>
      </p:sp>
      <p:sp>
        <p:nvSpPr>
          <p:cNvPr id="6" name="テキスト ボックス 5">
            <a:extLst>
              <a:ext uri="{FF2B5EF4-FFF2-40B4-BE49-F238E27FC236}">
                <a16:creationId xmlns:a16="http://schemas.microsoft.com/office/drawing/2014/main" id="{369F1795-9552-B55B-380A-F27BEF9FDFB7}"/>
              </a:ext>
            </a:extLst>
          </p:cNvPr>
          <p:cNvSpPr txBox="1"/>
          <p:nvPr/>
        </p:nvSpPr>
        <p:spPr>
          <a:xfrm>
            <a:off x="8505489" y="1065063"/>
            <a:ext cx="3399349" cy="107721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200" dirty="0">
                <a:solidFill>
                  <a:prstClr val="black"/>
                </a:solidFill>
                <a:latin typeface="+mn-ea"/>
                <a:cs typeface="Arial" panose="020B0604020202020204" pitchFamily="34" charset="0"/>
              </a:rPr>
              <a:t>黒フレーム挿入型時分割表示</a:t>
            </a:r>
            <a:endParaRPr kumimoji="1" lang="en-US" altLang="ja-JP" sz="3200" dirty="0">
              <a:solidFill>
                <a:prstClr val="black"/>
              </a:solidFill>
              <a:latin typeface="+mn-ea"/>
              <a:cs typeface="Arial" panose="020B0604020202020204" pitchFamily="34" charset="0"/>
            </a:endParaRPr>
          </a:p>
        </p:txBody>
      </p:sp>
      <p:sp>
        <p:nvSpPr>
          <p:cNvPr id="7" name="テキスト ボックス 6">
            <a:extLst>
              <a:ext uri="{FF2B5EF4-FFF2-40B4-BE49-F238E27FC236}">
                <a16:creationId xmlns:a16="http://schemas.microsoft.com/office/drawing/2014/main" id="{77FCCF05-B05B-DDC0-ED38-80D1FCAE8A53}"/>
              </a:ext>
            </a:extLst>
          </p:cNvPr>
          <p:cNvSpPr txBox="1"/>
          <p:nvPr/>
        </p:nvSpPr>
        <p:spPr>
          <a:xfrm>
            <a:off x="4531385" y="1558321"/>
            <a:ext cx="3218325"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en-US" altLang="ja-JP" sz="3200" dirty="0">
                <a:solidFill>
                  <a:prstClr val="black"/>
                </a:solidFill>
                <a:latin typeface="+mn-ea"/>
                <a:cs typeface="Arial" panose="020B0604020202020204" pitchFamily="34" charset="0"/>
              </a:rPr>
              <a:t>2</a:t>
            </a:r>
            <a:r>
              <a:rPr kumimoji="1" lang="ja-JP" altLang="en-US" sz="3200" dirty="0">
                <a:solidFill>
                  <a:prstClr val="black"/>
                </a:solidFill>
                <a:latin typeface="+mn-ea"/>
                <a:cs typeface="Arial" panose="020B0604020202020204" pitchFamily="34" charset="0"/>
              </a:rPr>
              <a:t>時分割表示</a:t>
            </a:r>
            <a:endParaRPr kumimoji="1" lang="en-US" altLang="ja-JP" sz="3200" dirty="0">
              <a:solidFill>
                <a:prstClr val="black"/>
              </a:solidFill>
              <a:latin typeface="+mn-ea"/>
              <a:cs typeface="Arial" panose="020B0604020202020204" pitchFamily="34" charset="0"/>
            </a:endParaRPr>
          </a:p>
        </p:txBody>
      </p:sp>
      <p:cxnSp>
        <p:nvCxnSpPr>
          <p:cNvPr id="27" name="直線コネクタ 26">
            <a:extLst>
              <a:ext uri="{FF2B5EF4-FFF2-40B4-BE49-F238E27FC236}">
                <a16:creationId xmlns:a16="http://schemas.microsoft.com/office/drawing/2014/main" id="{3E05E922-DDE0-3BAC-BC74-B288F6498367}"/>
              </a:ext>
            </a:extLst>
          </p:cNvPr>
          <p:cNvCxnSpPr>
            <a:cxnSpLocks/>
          </p:cNvCxnSpPr>
          <p:nvPr/>
        </p:nvCxnSpPr>
        <p:spPr>
          <a:xfrm>
            <a:off x="4169434" y="2214113"/>
            <a:ext cx="0" cy="266268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7DD81C8-5DEE-C44B-7620-DC0FE7FD4237}"/>
              </a:ext>
            </a:extLst>
          </p:cNvPr>
          <p:cNvCxnSpPr>
            <a:cxnSpLocks/>
          </p:cNvCxnSpPr>
          <p:nvPr/>
        </p:nvCxnSpPr>
        <p:spPr>
          <a:xfrm>
            <a:off x="8192219" y="2214113"/>
            <a:ext cx="0" cy="2587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76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ABFFE-5FA7-5FF8-E250-A1CC3D6212D6}"/>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AFF8243D-C7B4-5BFB-12B1-C3E71705F8C0}"/>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3F30D603-9A24-C265-AD6E-A930B5B4E170}"/>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・粗インテグラル表示</a:t>
            </a:r>
            <a:r>
              <a:rPr lang="en-US" altLang="ja-JP" sz="3600" dirty="0"/>
              <a:t>(CII)</a:t>
            </a:r>
          </a:p>
          <a:p>
            <a:pPr marL="0" indent="0">
              <a:buFont typeface="Calibri" panose="020F0502020204030204" pitchFamily="34" charset="0"/>
              <a:buNone/>
            </a:pPr>
            <a:r>
              <a:rPr lang="ja-JP" altLang="en-US" sz="3600" dirty="0"/>
              <a:t>・先行研究</a:t>
            </a:r>
            <a:endParaRPr lang="en-US" altLang="ja-JP" sz="3600" dirty="0"/>
          </a:p>
          <a:p>
            <a:pPr marL="201168" lvl="1" indent="0">
              <a:buFont typeface="Calibri" pitchFamily="34" charset="0"/>
              <a:buNone/>
            </a:pPr>
            <a:r>
              <a:rPr lang="en-US" altLang="ja-JP" sz="3600" dirty="0"/>
              <a:t>	</a:t>
            </a:r>
            <a:r>
              <a:rPr lang="en-US" altLang="ja-JP" sz="3200" dirty="0"/>
              <a:t>‣</a:t>
            </a:r>
            <a:r>
              <a:rPr lang="ja-JP" altLang="en-US" sz="3200" dirty="0"/>
              <a:t>偽像の抑制</a:t>
            </a:r>
            <a:endParaRPr lang="en-US" altLang="ja-JP" sz="3600" dirty="0"/>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t>	‣</a:t>
            </a:r>
            <a:r>
              <a:rPr lang="ja-JP" altLang="en-US" sz="3200" dirty="0"/>
              <a:t>黒フレームを挿入した時分割表示の実装</a:t>
            </a:r>
            <a:endParaRPr lang="en-US" altLang="ja-JP" sz="3200" dirty="0"/>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solidFill>
                  <a:srgbClr val="FF0000"/>
                </a:solidFill>
              </a:rPr>
              <a:t>・まとめ</a:t>
            </a:r>
          </a:p>
        </p:txBody>
      </p:sp>
      <p:sp>
        <p:nvSpPr>
          <p:cNvPr id="23" name="Slide Number Placeholder 3">
            <a:extLst>
              <a:ext uri="{FF2B5EF4-FFF2-40B4-BE49-F238E27FC236}">
                <a16:creationId xmlns:a16="http://schemas.microsoft.com/office/drawing/2014/main" id="{37CCE6C9-B10F-1A7D-0C86-559EA0C81ED6}"/>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34</a:t>
            </a:fld>
            <a:endParaRPr lang="en-US" sz="4000" dirty="0"/>
          </a:p>
        </p:txBody>
      </p:sp>
    </p:spTree>
    <p:extLst>
      <p:ext uri="{BB962C8B-B14F-4D97-AF65-F5344CB8AC3E}">
        <p14:creationId xmlns:p14="http://schemas.microsoft.com/office/powerpoint/2010/main" val="1472596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DC0A7-B19C-F9CA-2E13-6CF5700D8474}"/>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67CD7E6-172B-2E55-ACC1-D7E7FFB38909}"/>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35</a:t>
            </a:fld>
            <a:endParaRPr lang="en-US" sz="4000"/>
          </a:p>
        </p:txBody>
      </p:sp>
      <p:sp>
        <p:nvSpPr>
          <p:cNvPr id="7" name="コンテンツ プレースホルダー 2">
            <a:extLst>
              <a:ext uri="{FF2B5EF4-FFF2-40B4-BE49-F238E27FC236}">
                <a16:creationId xmlns:a16="http://schemas.microsoft.com/office/drawing/2014/main" id="{30BE607E-CF35-A0A0-3BB5-D592786DCE66}"/>
              </a:ext>
            </a:extLst>
          </p:cNvPr>
          <p:cNvSpPr txBox="1">
            <a:spLocks/>
          </p:cNvSpPr>
          <p:nvPr/>
        </p:nvSpPr>
        <p:spPr>
          <a:xfrm>
            <a:off x="229049" y="1523758"/>
            <a:ext cx="11733901" cy="574381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r>
              <a:rPr lang="ja-JP" altLang="en-US" sz="3600" dirty="0">
                <a:solidFill>
                  <a:srgbClr val="FF0000"/>
                </a:solidFill>
              </a:rPr>
              <a:t>・時分割表示</a:t>
            </a:r>
            <a:r>
              <a:rPr lang="ja-JP" altLang="en-US" sz="3600" dirty="0"/>
              <a:t>を実装した</a:t>
            </a:r>
            <a:r>
              <a:rPr lang="en-US" altLang="ja-JP" sz="3600" dirty="0"/>
              <a:t>CII</a:t>
            </a:r>
            <a:r>
              <a:rPr lang="ja-JP" altLang="en-US" sz="3600" dirty="0"/>
              <a:t>を作成した</a:t>
            </a:r>
            <a:endParaRPr lang="en-US" altLang="ja-JP" sz="3600" dirty="0"/>
          </a:p>
          <a:p>
            <a:endParaRPr lang="en-US" altLang="ja-JP" sz="1600" dirty="0"/>
          </a:p>
          <a:p>
            <a:r>
              <a:rPr lang="ja-JP" altLang="en-US" sz="3600" kern="100" dirty="0">
                <a:latin typeface="+mn-ea"/>
                <a:cs typeface="Times New Roman" panose="02020603050405020304" pitchFamily="18" charset="0"/>
              </a:rPr>
              <a:t>・</a:t>
            </a:r>
            <a:r>
              <a:rPr lang="ja-JP" altLang="ja-JP" sz="3600" kern="100" dirty="0">
                <a:latin typeface="+mn-ea"/>
                <a:cs typeface="Times New Roman" panose="02020603050405020304" pitchFamily="18" charset="0"/>
              </a:rPr>
              <a:t>水平方向に</a:t>
            </a:r>
            <a:r>
              <a:rPr lang="en-US" altLang="ja-JP" sz="3600" kern="100" dirty="0">
                <a:latin typeface="+mn-ea"/>
                <a:cs typeface="Times New Roman" panose="02020603050405020304" pitchFamily="18" charset="0"/>
              </a:rPr>
              <a:t>2</a:t>
            </a:r>
            <a:r>
              <a:rPr lang="ja-JP" altLang="ja-JP" sz="3600" kern="100" dirty="0">
                <a:latin typeface="+mn-ea"/>
                <a:cs typeface="Times New Roman" panose="02020603050405020304" pitchFamily="18" charset="0"/>
              </a:rPr>
              <a:t>時分割表示を実装</a:t>
            </a:r>
            <a:r>
              <a:rPr lang="ja-JP" altLang="en-US" sz="3600" kern="100" dirty="0">
                <a:latin typeface="+mn-ea"/>
                <a:cs typeface="Times New Roman" panose="02020603050405020304" pitchFamily="18" charset="0"/>
              </a:rPr>
              <a:t>したが</a:t>
            </a:r>
            <a:r>
              <a:rPr lang="ja-JP" altLang="ja-JP" sz="3600" kern="100" dirty="0">
                <a:latin typeface="+mn-ea"/>
                <a:cs typeface="Times New Roman" panose="02020603050405020304" pitchFamily="18" charset="0"/>
              </a:rPr>
              <a:t>、</a:t>
            </a:r>
            <a:br>
              <a:rPr lang="en-US" altLang="ja-JP" sz="3600" kern="100" dirty="0">
                <a:latin typeface="+mn-ea"/>
                <a:cs typeface="Times New Roman" panose="02020603050405020304" pitchFamily="18" charset="0"/>
              </a:rPr>
            </a:br>
            <a:r>
              <a:rPr lang="ja-JP" altLang="en-US" sz="3600" kern="100" dirty="0">
                <a:latin typeface="+mn-ea"/>
                <a:cs typeface="Times New Roman" panose="02020603050405020304" pitchFamily="18" charset="0"/>
              </a:rPr>
              <a:t>　</a:t>
            </a:r>
            <a:r>
              <a:rPr lang="ja-JP" altLang="ja-JP" sz="3600" kern="100" dirty="0">
                <a:latin typeface="+mn-ea"/>
                <a:cs typeface="Times New Roman" panose="02020603050405020304" pitchFamily="18" charset="0"/>
              </a:rPr>
              <a:t>完全に偽像を除去するには至らなかった</a:t>
            </a:r>
            <a:endParaRPr lang="en-US" altLang="ja-JP" sz="3600" kern="100" dirty="0">
              <a:latin typeface="+mn-ea"/>
              <a:cs typeface="Times New Roman" panose="02020603050405020304" pitchFamily="18" charset="0"/>
            </a:endParaRPr>
          </a:p>
          <a:p>
            <a:endParaRPr lang="en-US" altLang="ja-JP" sz="1400" dirty="0">
              <a:latin typeface="+mn-ea"/>
            </a:endParaRPr>
          </a:p>
          <a:p>
            <a:r>
              <a:rPr lang="ja-JP" altLang="en-US" sz="3600" kern="100" dirty="0">
                <a:solidFill>
                  <a:srgbClr val="FF0000"/>
                </a:solidFill>
                <a:latin typeface="+mn-ea"/>
                <a:cs typeface="Times New Roman" panose="02020603050405020304" pitchFamily="18" charset="0"/>
              </a:rPr>
              <a:t>・</a:t>
            </a:r>
            <a:r>
              <a:rPr lang="ja-JP" altLang="ja-JP" sz="3600" kern="100" dirty="0">
                <a:solidFill>
                  <a:srgbClr val="FF0000"/>
                </a:solidFill>
                <a:latin typeface="+mn-ea"/>
                <a:cs typeface="Times New Roman" panose="02020603050405020304" pitchFamily="18" charset="0"/>
              </a:rPr>
              <a:t>黒フレームを挿入</a:t>
            </a:r>
            <a:r>
              <a:rPr lang="ja-JP" altLang="ja-JP" sz="3600" kern="100" dirty="0">
                <a:latin typeface="+mn-ea"/>
                <a:cs typeface="Times New Roman" panose="02020603050405020304" pitchFamily="18" charset="0"/>
              </a:rPr>
              <a:t>する手法</a:t>
            </a:r>
            <a:r>
              <a:rPr lang="ja-JP" altLang="en-US" sz="3600" kern="100" dirty="0">
                <a:latin typeface="+mn-ea"/>
                <a:cs typeface="Times New Roman" panose="02020603050405020304" pitchFamily="18" charset="0"/>
              </a:rPr>
              <a:t>により、</a:t>
            </a:r>
            <a:r>
              <a:rPr lang="ja-JP" altLang="ja-JP" sz="3600" kern="100" dirty="0">
                <a:solidFill>
                  <a:srgbClr val="FF0000"/>
                </a:solidFill>
                <a:latin typeface="+mn-ea"/>
                <a:cs typeface="Times New Roman" panose="02020603050405020304" pitchFamily="18" charset="0"/>
              </a:rPr>
              <a:t>偽像を大幅に抑制</a:t>
            </a:r>
            <a:r>
              <a:rPr lang="ja-JP" altLang="ja-JP" sz="3600" kern="100" dirty="0">
                <a:latin typeface="+mn-ea"/>
                <a:cs typeface="Times New Roman" panose="02020603050405020304" pitchFamily="18" charset="0"/>
              </a:rPr>
              <a:t>し</a:t>
            </a:r>
            <a:r>
              <a:rPr lang="ja-JP" altLang="en-US" sz="3600" kern="100" dirty="0">
                <a:latin typeface="+mn-ea"/>
                <a:cs typeface="Times New Roman" panose="02020603050405020304" pitchFamily="18" charset="0"/>
              </a:rPr>
              <a:t>、</a:t>
            </a:r>
            <a:br>
              <a:rPr lang="en-US" altLang="ja-JP" sz="3600" kern="100" dirty="0">
                <a:latin typeface="+mn-ea"/>
                <a:cs typeface="Times New Roman" panose="02020603050405020304" pitchFamily="18" charset="0"/>
              </a:rPr>
            </a:br>
            <a:r>
              <a:rPr lang="ja-JP" altLang="en-US" sz="3600" kern="100" dirty="0">
                <a:latin typeface="+mn-ea"/>
                <a:cs typeface="Times New Roman" panose="02020603050405020304" pitchFamily="18" charset="0"/>
              </a:rPr>
              <a:t>　</a:t>
            </a:r>
            <a:r>
              <a:rPr lang="ja-JP" altLang="ja-JP" sz="3600" kern="100" dirty="0">
                <a:latin typeface="+mn-ea"/>
                <a:cs typeface="Times New Roman" panose="02020603050405020304" pitchFamily="18" charset="0"/>
              </a:rPr>
              <a:t>視域幅が広い立体像を提示することが可能</a:t>
            </a:r>
            <a:r>
              <a:rPr lang="ja-JP" altLang="en-US" sz="3600" kern="100" dirty="0">
                <a:latin typeface="+mn-ea"/>
                <a:cs typeface="Times New Roman" panose="02020603050405020304" pitchFamily="18" charset="0"/>
              </a:rPr>
              <a:t>になった</a:t>
            </a:r>
            <a:endParaRPr lang="ja-JP" altLang="en-US" sz="3600" dirty="0"/>
          </a:p>
        </p:txBody>
      </p:sp>
      <p:sp>
        <p:nvSpPr>
          <p:cNvPr id="4" name="タイトル 1">
            <a:extLst>
              <a:ext uri="{FF2B5EF4-FFF2-40B4-BE49-F238E27FC236}">
                <a16:creationId xmlns:a16="http://schemas.microsoft.com/office/drawing/2014/main" id="{A51225CF-1FC3-0F58-1164-ED77A11FB2BE}"/>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まとめ</a:t>
            </a:r>
            <a:endParaRPr lang="ja-JP" altLang="en-US" dirty="0"/>
          </a:p>
        </p:txBody>
      </p:sp>
    </p:spTree>
    <p:extLst>
      <p:ext uri="{BB962C8B-B14F-4D97-AF65-F5344CB8AC3E}">
        <p14:creationId xmlns:p14="http://schemas.microsoft.com/office/powerpoint/2010/main" val="1694858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53D009-CC2B-84F3-19BB-C82A88385930}"/>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t>その他資料</a:t>
            </a:r>
            <a:endParaRPr lang="ja-JP" altLang="en-US" dirty="0"/>
          </a:p>
        </p:txBody>
      </p:sp>
    </p:spTree>
    <p:extLst>
      <p:ext uri="{BB962C8B-B14F-4D97-AF65-F5344CB8AC3E}">
        <p14:creationId xmlns:p14="http://schemas.microsoft.com/office/powerpoint/2010/main" val="1571607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068FC-7867-F5D1-1C89-B3E1A71CB9C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88C0B0A-6297-9524-CCF2-53CAA7F3D8F2}"/>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各手法で生じた偽像の比較</a:t>
            </a:r>
            <a:endParaRPr lang="ja-JP" altLang="en-US"/>
          </a:p>
        </p:txBody>
      </p:sp>
      <p:sp>
        <p:nvSpPr>
          <p:cNvPr id="3" name="Slide Number Placeholder 3">
            <a:extLst>
              <a:ext uri="{FF2B5EF4-FFF2-40B4-BE49-F238E27FC236}">
                <a16:creationId xmlns:a16="http://schemas.microsoft.com/office/drawing/2014/main" id="{C22B2C2C-FCCE-EC2C-39EF-55750C00C051}"/>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37</a:t>
            </a:fld>
            <a:endParaRPr lang="en-US" sz="4000"/>
          </a:p>
        </p:txBody>
      </p:sp>
      <p:grpSp>
        <p:nvGrpSpPr>
          <p:cNvPr id="12" name="グループ化 11">
            <a:extLst>
              <a:ext uri="{FF2B5EF4-FFF2-40B4-BE49-F238E27FC236}">
                <a16:creationId xmlns:a16="http://schemas.microsoft.com/office/drawing/2014/main" id="{41B8274F-220A-F871-79EF-18C32F499858}"/>
              </a:ext>
            </a:extLst>
          </p:cNvPr>
          <p:cNvGrpSpPr>
            <a:grpSpLocks noChangeAspect="1"/>
          </p:cNvGrpSpPr>
          <p:nvPr/>
        </p:nvGrpSpPr>
        <p:grpSpPr>
          <a:xfrm>
            <a:off x="127672" y="901422"/>
            <a:ext cx="11936655" cy="4074826"/>
            <a:chOff x="1568451" y="1499533"/>
            <a:chExt cx="9054036" cy="3090784"/>
          </a:xfrm>
        </p:grpSpPr>
        <p:sp>
          <p:nvSpPr>
            <p:cNvPr id="4" name="テキスト ボックス 3">
              <a:extLst>
                <a:ext uri="{FF2B5EF4-FFF2-40B4-BE49-F238E27FC236}">
                  <a16:creationId xmlns:a16="http://schemas.microsoft.com/office/drawing/2014/main" id="{E33C1CE5-4584-6BB3-2792-C2FDA454840E}"/>
                </a:ext>
              </a:extLst>
            </p:cNvPr>
            <p:cNvSpPr txBox="1"/>
            <p:nvPr/>
          </p:nvSpPr>
          <p:spPr>
            <a:xfrm>
              <a:off x="2169245" y="1873673"/>
              <a:ext cx="1691885" cy="44355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200" dirty="0">
                  <a:solidFill>
                    <a:prstClr val="black"/>
                  </a:solidFill>
                  <a:latin typeface="+mn-ea"/>
                  <a:cs typeface="Arial" panose="020B0604020202020204" pitchFamily="34" charset="0"/>
                </a:rPr>
                <a:t>従来の</a:t>
              </a:r>
              <a:r>
                <a:rPr kumimoji="1" lang="en-US" altLang="ja-JP" sz="3200" dirty="0">
                  <a:solidFill>
                    <a:prstClr val="black"/>
                  </a:solidFill>
                  <a:latin typeface="+mn-ea"/>
                  <a:cs typeface="Arial" panose="020B0604020202020204" pitchFamily="34" charset="0"/>
                </a:rPr>
                <a:t>CII</a:t>
              </a:r>
            </a:p>
          </p:txBody>
        </p:sp>
        <p:sp>
          <p:nvSpPr>
            <p:cNvPr id="5" name="テキスト ボックス 4">
              <a:extLst>
                <a:ext uri="{FF2B5EF4-FFF2-40B4-BE49-F238E27FC236}">
                  <a16:creationId xmlns:a16="http://schemas.microsoft.com/office/drawing/2014/main" id="{12631B88-FEAB-459D-7312-38E1B2889971}"/>
                </a:ext>
              </a:extLst>
            </p:cNvPr>
            <p:cNvSpPr txBox="1"/>
            <p:nvPr/>
          </p:nvSpPr>
          <p:spPr>
            <a:xfrm>
              <a:off x="7896911" y="1499533"/>
              <a:ext cx="2578430" cy="81707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ja-JP" altLang="en-US" sz="3200" dirty="0">
                  <a:solidFill>
                    <a:prstClr val="black"/>
                  </a:solidFill>
                  <a:latin typeface="+mn-ea"/>
                  <a:cs typeface="Arial" panose="020B0604020202020204" pitchFamily="34" charset="0"/>
                </a:rPr>
                <a:t>黒フレーム挿入型時分割表示</a:t>
              </a:r>
              <a:endParaRPr kumimoji="1" lang="en-US" altLang="ja-JP" sz="3200" dirty="0">
                <a:solidFill>
                  <a:prstClr val="black"/>
                </a:solidFill>
                <a:latin typeface="+mn-ea"/>
                <a:cs typeface="Arial" panose="020B0604020202020204" pitchFamily="34" charset="0"/>
              </a:endParaRPr>
            </a:p>
          </p:txBody>
        </p:sp>
        <p:sp>
          <p:nvSpPr>
            <p:cNvPr id="7" name="テキスト ボックス 6">
              <a:extLst>
                <a:ext uri="{FF2B5EF4-FFF2-40B4-BE49-F238E27FC236}">
                  <a16:creationId xmlns:a16="http://schemas.microsoft.com/office/drawing/2014/main" id="{030D0ED3-9A65-AF97-6004-30D84A18694F}"/>
                </a:ext>
              </a:extLst>
            </p:cNvPr>
            <p:cNvSpPr txBox="1"/>
            <p:nvPr/>
          </p:nvSpPr>
          <p:spPr>
            <a:xfrm>
              <a:off x="4882526" y="1873673"/>
              <a:ext cx="2441122" cy="44355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685800">
                <a:defRPr/>
              </a:pPr>
              <a:r>
                <a:rPr kumimoji="1" lang="en-US" altLang="ja-JP" sz="3200" dirty="0">
                  <a:solidFill>
                    <a:prstClr val="black"/>
                  </a:solidFill>
                  <a:latin typeface="+mn-ea"/>
                  <a:cs typeface="Arial" panose="020B0604020202020204" pitchFamily="34" charset="0"/>
                </a:rPr>
                <a:t>2</a:t>
              </a:r>
              <a:r>
                <a:rPr kumimoji="1" lang="ja-JP" altLang="en-US" sz="3200" dirty="0">
                  <a:solidFill>
                    <a:prstClr val="black"/>
                  </a:solidFill>
                  <a:latin typeface="+mn-ea"/>
                  <a:cs typeface="Arial" panose="020B0604020202020204" pitchFamily="34" charset="0"/>
                </a:rPr>
                <a:t>時分割表示</a:t>
              </a:r>
              <a:endParaRPr kumimoji="1" lang="en-US" altLang="ja-JP" sz="3200" dirty="0">
                <a:solidFill>
                  <a:prstClr val="black"/>
                </a:solidFill>
                <a:latin typeface="+mn-ea"/>
                <a:cs typeface="Arial" panose="020B0604020202020204" pitchFamily="34" charset="0"/>
              </a:endParaRPr>
            </a:p>
          </p:txBody>
        </p:sp>
        <p:pic>
          <p:nvPicPr>
            <p:cNvPr id="9" name="図 8" descr="戸棚, オーブン, 屋内, 電子レンジ が含まれている画像&#10;&#10;自動的に生成された説明">
              <a:extLst>
                <a:ext uri="{FF2B5EF4-FFF2-40B4-BE49-F238E27FC236}">
                  <a16:creationId xmlns:a16="http://schemas.microsoft.com/office/drawing/2014/main" id="{05A9BAC4-D468-70C4-3550-3457A2F5A8C8}"/>
                </a:ext>
              </a:extLst>
            </p:cNvPr>
            <p:cNvPicPr>
              <a:picLocks noChangeAspect="1"/>
            </p:cNvPicPr>
            <p:nvPr/>
          </p:nvPicPr>
          <p:blipFill>
            <a:blip r:embed="rId3" cstate="print">
              <a:extLst>
                <a:ext uri="{28A0092B-C50C-407E-A947-70E740481C1C}">
                  <a14:useLocalDpi xmlns:a14="http://schemas.microsoft.com/office/drawing/2010/main" val="0"/>
                </a:ext>
              </a:extLst>
            </a:blip>
            <a:srcRect l="13113" t="16349" r="19294" b="16349"/>
            <a:stretch/>
          </p:blipFill>
          <p:spPr bwMode="auto">
            <a:xfrm>
              <a:off x="1568451" y="2417266"/>
              <a:ext cx="2893475" cy="2160000"/>
            </a:xfrm>
            <a:prstGeom prst="rect">
              <a:avLst/>
            </a:prstGeom>
            <a:noFill/>
            <a:ln>
              <a:noFill/>
            </a:ln>
          </p:spPr>
        </p:pic>
        <p:pic>
          <p:nvPicPr>
            <p:cNvPr id="10" name="Picture 4">
              <a:extLst>
                <a:ext uri="{FF2B5EF4-FFF2-40B4-BE49-F238E27FC236}">
                  <a16:creationId xmlns:a16="http://schemas.microsoft.com/office/drawing/2014/main" id="{05C48196-8F30-0CD3-931D-1CBACBDF88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10" t="19820" r="19218" b="16348"/>
            <a:stretch/>
          </p:blipFill>
          <p:spPr bwMode="auto">
            <a:xfrm>
              <a:off x="4558440" y="2417266"/>
              <a:ext cx="3089295"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EBF4E01-46B1-3925-F10C-64EA91F56D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59" t="14166" r="19445" b="16562"/>
            <a:stretch/>
          </p:blipFill>
          <p:spPr bwMode="auto">
            <a:xfrm>
              <a:off x="7749765" y="2430317"/>
              <a:ext cx="2872722" cy="21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テキスト ボックス 12">
            <a:extLst>
              <a:ext uri="{FF2B5EF4-FFF2-40B4-BE49-F238E27FC236}">
                <a16:creationId xmlns:a16="http://schemas.microsoft.com/office/drawing/2014/main" id="{5B1A02D5-F6B2-8696-A821-5859B24BEB29}"/>
              </a:ext>
            </a:extLst>
          </p:cNvPr>
          <p:cNvSpPr txBox="1"/>
          <p:nvPr/>
        </p:nvSpPr>
        <p:spPr>
          <a:xfrm>
            <a:off x="1508671" y="5090929"/>
            <a:ext cx="8023313" cy="1077218"/>
          </a:xfrm>
          <a:prstGeom prst="rect">
            <a:avLst/>
          </a:prstGeom>
          <a:noFill/>
        </p:spPr>
        <p:txBody>
          <a:bodyPr wrap="square" rtlCol="0">
            <a:spAutoFit/>
          </a:bodyPr>
          <a:lstStyle/>
          <a:p>
            <a:r>
              <a:rPr kumimoji="1" lang="ja-JP" altLang="en-US" sz="3200">
                <a:solidFill>
                  <a:srgbClr val="FF0000"/>
                </a:solidFill>
                <a:latin typeface="+mn-ea"/>
              </a:rPr>
              <a:t>黒フレーム</a:t>
            </a:r>
            <a:r>
              <a:rPr kumimoji="1" lang="ja-JP" altLang="en-US" sz="3200">
                <a:latin typeface="+mn-ea"/>
              </a:rPr>
              <a:t>を挿入することで、</a:t>
            </a:r>
            <a:r>
              <a:rPr lang="ja-JP" altLang="ja-JP" sz="3200" kern="100">
                <a:solidFill>
                  <a:srgbClr val="FF0000"/>
                </a:solidFill>
                <a:latin typeface="+mn-ea"/>
                <a:cs typeface="Times New Roman" panose="02020603050405020304" pitchFamily="18" charset="0"/>
              </a:rPr>
              <a:t>偽像が見えない</a:t>
            </a:r>
            <a:r>
              <a:rPr lang="ja-JP" altLang="ja-JP" sz="3200" kern="100">
                <a:latin typeface="+mn-ea"/>
                <a:cs typeface="Times New Roman" panose="02020603050405020304" pitchFamily="18" charset="0"/>
              </a:rPr>
              <a:t>程度にまで</a:t>
            </a:r>
            <a:r>
              <a:rPr lang="ja-JP" altLang="ja-JP" sz="3200" kern="100">
                <a:solidFill>
                  <a:srgbClr val="FF0000"/>
                </a:solidFill>
                <a:latin typeface="+mn-ea"/>
                <a:cs typeface="Times New Roman" panose="02020603050405020304" pitchFamily="18" charset="0"/>
              </a:rPr>
              <a:t>抑制</a:t>
            </a:r>
            <a:r>
              <a:rPr lang="ja-JP" altLang="ja-JP" sz="3200" kern="100">
                <a:latin typeface="+mn-ea"/>
                <a:cs typeface="Times New Roman" panose="02020603050405020304" pitchFamily="18" charset="0"/>
              </a:rPr>
              <a:t>されている</a:t>
            </a:r>
            <a:endParaRPr kumimoji="1" lang="ja-JP" altLang="en-US" sz="3200">
              <a:latin typeface="+mn-ea"/>
            </a:endParaRPr>
          </a:p>
        </p:txBody>
      </p:sp>
    </p:spTree>
    <p:extLst>
      <p:ext uri="{BB962C8B-B14F-4D97-AF65-F5344CB8AC3E}">
        <p14:creationId xmlns:p14="http://schemas.microsoft.com/office/powerpoint/2010/main" val="306264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D9DCD-4CB9-44D2-C38C-3297E13947B6}"/>
            </a:ext>
          </a:extLst>
        </p:cNvPr>
        <p:cNvGrpSpPr/>
        <p:nvPr/>
      </p:nvGrpSpPr>
      <p:grpSpPr>
        <a:xfrm>
          <a:off x="0" y="0"/>
          <a:ext cx="0" cy="0"/>
          <a:chOff x="0" y="0"/>
          <a:chExt cx="0" cy="0"/>
        </a:xfrm>
      </p:grpSpPr>
      <p:sp>
        <p:nvSpPr>
          <p:cNvPr id="47" name="タイトル 1">
            <a:extLst>
              <a:ext uri="{FF2B5EF4-FFF2-40B4-BE49-F238E27FC236}">
                <a16:creationId xmlns:a16="http://schemas.microsoft.com/office/drawing/2014/main" id="{8BD63ED9-B14D-6DD3-F979-EF66A27940A0}"/>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ja-JP" altLang="en-US">
                <a:latin typeface="+mj-ea"/>
              </a:rPr>
              <a:t>粗インテグラル表示</a:t>
            </a:r>
            <a:r>
              <a:rPr lang="en-US" altLang="ja-JP">
                <a:latin typeface="+mj-ea"/>
              </a:rPr>
              <a:t>(CII)</a:t>
            </a:r>
            <a:r>
              <a:rPr lang="ja-JP" altLang="en-US">
                <a:latin typeface="+mj-ea"/>
              </a:rPr>
              <a:t>の原理</a:t>
            </a:r>
            <a:endParaRPr lang="ja-JP" altLang="en-US"/>
          </a:p>
        </p:txBody>
      </p:sp>
      <p:sp>
        <p:nvSpPr>
          <p:cNvPr id="15" name="Slide Number Placeholder 3">
            <a:extLst>
              <a:ext uri="{FF2B5EF4-FFF2-40B4-BE49-F238E27FC236}">
                <a16:creationId xmlns:a16="http://schemas.microsoft.com/office/drawing/2014/main" id="{7F55AC5E-35B1-8E67-F947-2E079F18D516}"/>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4</a:t>
            </a:fld>
            <a:endParaRPr lang="en-US" sz="4000" dirty="0"/>
          </a:p>
        </p:txBody>
      </p:sp>
      <p:sp>
        <p:nvSpPr>
          <p:cNvPr id="213" name="正方形/長方形 212">
            <a:extLst>
              <a:ext uri="{FF2B5EF4-FFF2-40B4-BE49-F238E27FC236}">
                <a16:creationId xmlns:a16="http://schemas.microsoft.com/office/drawing/2014/main" id="{7585E96C-7696-4F6D-2055-FE913C4355B1}"/>
              </a:ext>
            </a:extLst>
          </p:cNvPr>
          <p:cNvSpPr/>
          <p:nvPr/>
        </p:nvSpPr>
        <p:spPr>
          <a:xfrm>
            <a:off x="11771330" y="1720539"/>
            <a:ext cx="388258" cy="357744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58BA2E9B-AECB-0117-EBB0-09AFAA3F4F5C}"/>
              </a:ext>
            </a:extLst>
          </p:cNvPr>
          <p:cNvGrpSpPr/>
          <p:nvPr/>
        </p:nvGrpSpPr>
        <p:grpSpPr>
          <a:xfrm>
            <a:off x="998250" y="1458479"/>
            <a:ext cx="10333710" cy="5042467"/>
            <a:chOff x="998250" y="1458479"/>
            <a:chExt cx="10333710" cy="5042467"/>
          </a:xfrm>
        </p:grpSpPr>
        <p:grpSp>
          <p:nvGrpSpPr>
            <p:cNvPr id="78" name="グループ化 77">
              <a:extLst>
                <a:ext uri="{FF2B5EF4-FFF2-40B4-BE49-F238E27FC236}">
                  <a16:creationId xmlns:a16="http://schemas.microsoft.com/office/drawing/2014/main" id="{03380F27-C9A3-CA04-5A82-880CFCE4FA5A}"/>
                </a:ext>
              </a:extLst>
            </p:cNvPr>
            <p:cNvGrpSpPr/>
            <p:nvPr/>
          </p:nvGrpSpPr>
          <p:grpSpPr>
            <a:xfrm>
              <a:off x="998250" y="1458479"/>
              <a:ext cx="10333710" cy="5042467"/>
              <a:chOff x="998250" y="1458479"/>
              <a:chExt cx="10333710" cy="5042467"/>
            </a:xfrm>
          </p:grpSpPr>
          <p:grpSp>
            <p:nvGrpSpPr>
              <p:cNvPr id="166" name="グループ化 165">
                <a:extLst>
                  <a:ext uri="{FF2B5EF4-FFF2-40B4-BE49-F238E27FC236}">
                    <a16:creationId xmlns:a16="http://schemas.microsoft.com/office/drawing/2014/main" id="{E45B0102-13B6-4D27-1E0F-CF9459BFE1CC}"/>
                  </a:ext>
                </a:extLst>
              </p:cNvPr>
              <p:cNvGrpSpPr/>
              <p:nvPr/>
            </p:nvGrpSpPr>
            <p:grpSpPr>
              <a:xfrm>
                <a:off x="9342223" y="2228199"/>
                <a:ext cx="1743986" cy="2124482"/>
                <a:chOff x="7981881" y="-147688"/>
                <a:chExt cx="1944205" cy="2131305"/>
              </a:xfrm>
            </p:grpSpPr>
            <p:sp>
              <p:nvSpPr>
                <p:cNvPr id="167" name="二等辺三角形 166">
                  <a:extLst>
                    <a:ext uri="{FF2B5EF4-FFF2-40B4-BE49-F238E27FC236}">
                      <a16:creationId xmlns:a16="http://schemas.microsoft.com/office/drawing/2014/main" id="{6178EAD6-047E-2AFE-7D65-4671DD9191B7}"/>
                    </a:ext>
                  </a:extLst>
                </p:cNvPr>
                <p:cNvSpPr/>
                <p:nvPr/>
              </p:nvSpPr>
              <p:spPr>
                <a:xfrm rot="16200000">
                  <a:off x="7890889" y="747152"/>
                  <a:ext cx="484851" cy="302867"/>
                </a:xfrm>
                <a:prstGeom prst="triangle">
                  <a:avLst>
                    <a:gd name="adj" fmla="val 51665"/>
                  </a:avLst>
                </a:prstGeom>
                <a:solidFill>
                  <a:srgbClr val="ED7D31">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8" name="フローチャート: 結合子 167">
                  <a:extLst>
                    <a:ext uri="{FF2B5EF4-FFF2-40B4-BE49-F238E27FC236}">
                      <a16:creationId xmlns:a16="http://schemas.microsoft.com/office/drawing/2014/main" id="{C75BDFD1-24F3-AD28-10DA-A1DBD157745E}"/>
                    </a:ext>
                  </a:extLst>
                </p:cNvPr>
                <p:cNvSpPr/>
                <p:nvPr/>
              </p:nvSpPr>
              <p:spPr>
                <a:xfrm>
                  <a:off x="8180414" y="-147688"/>
                  <a:ext cx="1745672" cy="2131305"/>
                </a:xfrm>
                <a:prstGeom prst="flowChartConnector">
                  <a:avLst/>
                </a:prstGeom>
                <a:solidFill>
                  <a:srgbClr val="ED7D31">
                    <a:lumMod val="20000"/>
                    <a:lumOff val="80000"/>
                  </a:srgbClr>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69" name="フローチャート: 結合子 168">
                  <a:extLst>
                    <a:ext uri="{FF2B5EF4-FFF2-40B4-BE49-F238E27FC236}">
                      <a16:creationId xmlns:a16="http://schemas.microsoft.com/office/drawing/2014/main" id="{B639ED76-8461-A906-4B77-5A8687079276}"/>
                    </a:ext>
                  </a:extLst>
                </p:cNvPr>
                <p:cNvSpPr/>
                <p:nvPr/>
              </p:nvSpPr>
              <p:spPr>
                <a:xfrm>
                  <a:off x="8395856" y="336744"/>
                  <a:ext cx="375090" cy="465413"/>
                </a:xfrm>
                <a:prstGeom prst="flowChartConnector">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0" name="フローチャート: 結合子 169">
                  <a:extLst>
                    <a:ext uri="{FF2B5EF4-FFF2-40B4-BE49-F238E27FC236}">
                      <a16:creationId xmlns:a16="http://schemas.microsoft.com/office/drawing/2014/main" id="{0478757F-E85A-C3D2-5EE1-06EB8FA450F9}"/>
                    </a:ext>
                  </a:extLst>
                </p:cNvPr>
                <p:cNvSpPr/>
                <p:nvPr/>
              </p:nvSpPr>
              <p:spPr>
                <a:xfrm>
                  <a:off x="8395856" y="1034031"/>
                  <a:ext cx="375090" cy="465413"/>
                </a:xfrm>
                <a:prstGeom prst="flowChartConnector">
                  <a:avLst/>
                </a:prstGeom>
                <a:solidFill>
                  <a:sysClr val="window" lastClr="FFFFFF"/>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1" name="フローチャート: 結合子 170">
                  <a:extLst>
                    <a:ext uri="{FF2B5EF4-FFF2-40B4-BE49-F238E27FC236}">
                      <a16:creationId xmlns:a16="http://schemas.microsoft.com/office/drawing/2014/main" id="{8C7ED255-2272-8609-7423-3A8CDABF8C99}"/>
                    </a:ext>
                  </a:extLst>
                </p:cNvPr>
                <p:cNvSpPr/>
                <p:nvPr/>
              </p:nvSpPr>
              <p:spPr>
                <a:xfrm>
                  <a:off x="8395841" y="455189"/>
                  <a:ext cx="242963" cy="258850"/>
                </a:xfrm>
                <a:prstGeom prst="flowChartConnector">
                  <a:avLst/>
                </a:prstGeom>
                <a:solidFill>
                  <a:sysClr val="windowText" lastClr="000000"/>
                </a:solidFill>
                <a:ln w="12700" cap="flat" cmpd="sng" algn="ctr">
                  <a:solidFill>
                    <a:sysClr val="windowText" lastClr="000000">
                      <a:shade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2" name="フローチャート: 結合子 171">
                  <a:extLst>
                    <a:ext uri="{FF2B5EF4-FFF2-40B4-BE49-F238E27FC236}">
                      <a16:creationId xmlns:a16="http://schemas.microsoft.com/office/drawing/2014/main" id="{F0674549-7F59-D928-36EA-37292160EC3A}"/>
                    </a:ext>
                  </a:extLst>
                </p:cNvPr>
                <p:cNvSpPr/>
                <p:nvPr/>
              </p:nvSpPr>
              <p:spPr>
                <a:xfrm>
                  <a:off x="8398660" y="1143065"/>
                  <a:ext cx="242963" cy="258850"/>
                </a:xfrm>
                <a:prstGeom prst="flowChartConnector">
                  <a:avLst/>
                </a:prstGeom>
                <a:solidFill>
                  <a:sysClr val="windowText" lastClr="000000"/>
                </a:solidFill>
                <a:ln w="12700" cap="flat" cmpd="sng" algn="ctr">
                  <a:solidFill>
                    <a:sysClr val="windowText" lastClr="000000">
                      <a:shade val="1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73" name="テキスト ボックス 172">
                <a:extLst>
                  <a:ext uri="{FF2B5EF4-FFF2-40B4-BE49-F238E27FC236}">
                    <a16:creationId xmlns:a16="http://schemas.microsoft.com/office/drawing/2014/main" id="{569ADB40-27C5-F2BA-7280-9AA674D689A9}"/>
                  </a:ext>
                </a:extLst>
              </p:cNvPr>
              <p:cNvSpPr txBox="1"/>
              <p:nvPr/>
            </p:nvSpPr>
            <p:spPr>
              <a:xfrm>
                <a:off x="9274560" y="1458479"/>
                <a:ext cx="2057400" cy="584775"/>
              </a:xfrm>
              <a:prstGeom prst="rect">
                <a:avLst/>
              </a:prstGeom>
              <a:noFill/>
            </p:spPr>
            <p:txBody>
              <a:bodyPr wrap="square">
                <a:spAutoFit/>
              </a:bodyPr>
              <a:lstStyle/>
              <a:p>
                <a:pPr algn="ctr"/>
                <a:r>
                  <a:rPr lang="en-US" altLang="ja-JP" sz="3200" dirty="0">
                    <a:latin typeface="Arial" panose="020B0604020202020204" pitchFamily="34" charset="0"/>
                    <a:cs typeface="Arial" panose="020B0604020202020204" pitchFamily="34" charset="0"/>
                  </a:rPr>
                  <a:t>Observer</a:t>
                </a:r>
                <a:endParaRPr lang="ja-JP" altLang="en-US" sz="3200" dirty="0">
                  <a:latin typeface="Arial" panose="020B0604020202020204" pitchFamily="34" charset="0"/>
                  <a:cs typeface="Arial" panose="020B0604020202020204" pitchFamily="34" charset="0"/>
                </a:endParaRPr>
              </a:p>
            </p:txBody>
          </p:sp>
          <p:grpSp>
            <p:nvGrpSpPr>
              <p:cNvPr id="77" name="グループ化 76">
                <a:extLst>
                  <a:ext uri="{FF2B5EF4-FFF2-40B4-BE49-F238E27FC236}">
                    <a16:creationId xmlns:a16="http://schemas.microsoft.com/office/drawing/2014/main" id="{0C490967-D5F8-4498-5C46-8298016342F5}"/>
                  </a:ext>
                </a:extLst>
              </p:cNvPr>
              <p:cNvGrpSpPr/>
              <p:nvPr/>
            </p:nvGrpSpPr>
            <p:grpSpPr>
              <a:xfrm>
                <a:off x="998250" y="1679870"/>
                <a:ext cx="8188755" cy="4821076"/>
                <a:chOff x="998250" y="1679870"/>
                <a:chExt cx="8188755" cy="4821076"/>
              </a:xfrm>
            </p:grpSpPr>
            <p:grpSp>
              <p:nvGrpSpPr>
                <p:cNvPr id="60" name="グループ化 59">
                  <a:extLst>
                    <a:ext uri="{FF2B5EF4-FFF2-40B4-BE49-F238E27FC236}">
                      <a16:creationId xmlns:a16="http://schemas.microsoft.com/office/drawing/2014/main" id="{E7FE00C0-E1E9-F465-4313-FC563CDBF9E6}"/>
                    </a:ext>
                  </a:extLst>
                </p:cNvPr>
                <p:cNvGrpSpPr/>
                <p:nvPr/>
              </p:nvGrpSpPr>
              <p:grpSpPr>
                <a:xfrm>
                  <a:off x="998250" y="1679870"/>
                  <a:ext cx="8188755" cy="4821076"/>
                  <a:chOff x="435063" y="1840858"/>
                  <a:chExt cx="8188755" cy="4821076"/>
                </a:xfrm>
              </p:grpSpPr>
              <p:grpSp>
                <p:nvGrpSpPr>
                  <p:cNvPr id="40" name="グループ化 39">
                    <a:extLst>
                      <a:ext uri="{FF2B5EF4-FFF2-40B4-BE49-F238E27FC236}">
                        <a16:creationId xmlns:a16="http://schemas.microsoft.com/office/drawing/2014/main" id="{73884DE6-3E5E-64DD-6641-7B03DCAB70AE}"/>
                      </a:ext>
                    </a:extLst>
                  </p:cNvPr>
                  <p:cNvGrpSpPr/>
                  <p:nvPr/>
                </p:nvGrpSpPr>
                <p:grpSpPr>
                  <a:xfrm>
                    <a:off x="5155661" y="1840858"/>
                    <a:ext cx="954807" cy="3424528"/>
                    <a:chOff x="1165169" y="2307023"/>
                    <a:chExt cx="954807" cy="3424528"/>
                  </a:xfrm>
                </p:grpSpPr>
                <p:sp>
                  <p:nvSpPr>
                    <p:cNvPr id="37" name="楕円 36">
                      <a:extLst>
                        <a:ext uri="{FF2B5EF4-FFF2-40B4-BE49-F238E27FC236}">
                          <a16:creationId xmlns:a16="http://schemas.microsoft.com/office/drawing/2014/main" id="{3F8107E5-6FDD-DBB9-7EEA-FDAB6D451D04}"/>
                        </a:ext>
                      </a:extLst>
                    </p:cNvPr>
                    <p:cNvSpPr/>
                    <p:nvPr/>
                  </p:nvSpPr>
                  <p:spPr>
                    <a:xfrm>
                      <a:off x="2021600" y="4463770"/>
                      <a:ext cx="98376" cy="370824"/>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17" name="楕円 16">
                      <a:extLst>
                        <a:ext uri="{FF2B5EF4-FFF2-40B4-BE49-F238E27FC236}">
                          <a16:creationId xmlns:a16="http://schemas.microsoft.com/office/drawing/2014/main" id="{29896AFA-C73A-1C8B-CEAC-DE493B68C6A0}"/>
                        </a:ext>
                      </a:extLst>
                    </p:cNvPr>
                    <p:cNvSpPr/>
                    <p:nvPr/>
                  </p:nvSpPr>
                  <p:spPr>
                    <a:xfrm>
                      <a:off x="2019532" y="3700828"/>
                      <a:ext cx="96438" cy="370824"/>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26" name="楕円 25">
                      <a:extLst>
                        <a:ext uri="{FF2B5EF4-FFF2-40B4-BE49-F238E27FC236}">
                          <a16:creationId xmlns:a16="http://schemas.microsoft.com/office/drawing/2014/main" id="{FABE197F-34FE-CD5D-3CCC-D706A6A59170}"/>
                        </a:ext>
                      </a:extLst>
                    </p:cNvPr>
                    <p:cNvSpPr/>
                    <p:nvPr/>
                  </p:nvSpPr>
                  <p:spPr>
                    <a:xfrm>
                      <a:off x="2019532" y="3330003"/>
                      <a:ext cx="96437" cy="370824"/>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35" name="楕円 34">
                      <a:extLst>
                        <a:ext uri="{FF2B5EF4-FFF2-40B4-BE49-F238E27FC236}">
                          <a16:creationId xmlns:a16="http://schemas.microsoft.com/office/drawing/2014/main" id="{C448A497-FE7F-8653-27BA-C3477A1D1780}"/>
                        </a:ext>
                      </a:extLst>
                    </p:cNvPr>
                    <p:cNvSpPr/>
                    <p:nvPr/>
                  </p:nvSpPr>
                  <p:spPr>
                    <a:xfrm>
                      <a:off x="2018047" y="4075612"/>
                      <a:ext cx="96437" cy="370824"/>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36" name="楕円 35">
                      <a:extLst>
                        <a:ext uri="{FF2B5EF4-FFF2-40B4-BE49-F238E27FC236}">
                          <a16:creationId xmlns:a16="http://schemas.microsoft.com/office/drawing/2014/main" id="{7A15FC8A-2504-401E-5FF7-0A279223D07F}"/>
                        </a:ext>
                      </a:extLst>
                    </p:cNvPr>
                    <p:cNvSpPr/>
                    <p:nvPr/>
                  </p:nvSpPr>
                  <p:spPr>
                    <a:xfrm>
                      <a:off x="2021600" y="4842047"/>
                      <a:ext cx="98376" cy="370824"/>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38" name="楕円 37">
                      <a:extLst>
                        <a:ext uri="{FF2B5EF4-FFF2-40B4-BE49-F238E27FC236}">
                          <a16:creationId xmlns:a16="http://schemas.microsoft.com/office/drawing/2014/main" id="{00D225B8-EA6A-3519-FB37-DC4ADD64389B}"/>
                        </a:ext>
                      </a:extLst>
                    </p:cNvPr>
                    <p:cNvSpPr/>
                    <p:nvPr/>
                  </p:nvSpPr>
                  <p:spPr>
                    <a:xfrm>
                      <a:off x="2021600" y="2942580"/>
                      <a:ext cx="98376" cy="370824"/>
                    </a:xfrm>
                    <a:prstGeom prst="ellipse">
                      <a:avLst/>
                    </a:prstGeom>
                  </p:spPr>
                  <p:style>
                    <a:lnRef idx="2">
                      <a:schemeClr val="accent1">
                        <a:shade val="15000"/>
                      </a:schemeClr>
                    </a:lnRef>
                    <a:fillRef idx="1001">
                      <a:schemeClr val="lt2"/>
                    </a:fillRef>
                    <a:effectRef idx="0">
                      <a:schemeClr val="accent1"/>
                    </a:effectRef>
                    <a:fontRef idx="minor">
                      <a:schemeClr val="lt1"/>
                    </a:fontRef>
                  </p:style>
                  <p:txBody>
                    <a:bodyPr rtlCol="0" anchor="ctr"/>
                    <a:lstStyle/>
                    <a:p>
                      <a:pPr algn="ctr"/>
                      <a:endParaRPr kumimoji="1" lang="ja-JP" altLang="en-US" sz="1350"/>
                    </a:p>
                  </p:txBody>
                </p:sp>
                <p:sp>
                  <p:nvSpPr>
                    <p:cNvPr id="39" name="正方形/長方形 38">
                      <a:extLst>
                        <a:ext uri="{FF2B5EF4-FFF2-40B4-BE49-F238E27FC236}">
                          <a16:creationId xmlns:a16="http://schemas.microsoft.com/office/drawing/2014/main" id="{D1C95AAB-9C6B-D8EF-064C-E0D125D17778}"/>
                        </a:ext>
                      </a:extLst>
                    </p:cNvPr>
                    <p:cNvSpPr/>
                    <p:nvPr/>
                  </p:nvSpPr>
                  <p:spPr>
                    <a:xfrm>
                      <a:off x="1165169" y="2307023"/>
                      <a:ext cx="112421" cy="3424528"/>
                    </a:xfrm>
                    <a:prstGeom prst="rect">
                      <a:avLst/>
                    </a:prstGeom>
                    <a:solidFill>
                      <a:schemeClr val="bg1">
                        <a:lumMod val="6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grpSp>
              <p:cxnSp>
                <p:nvCxnSpPr>
                  <p:cNvPr id="48" name="直線コネクタ 47">
                    <a:extLst>
                      <a:ext uri="{FF2B5EF4-FFF2-40B4-BE49-F238E27FC236}">
                        <a16:creationId xmlns:a16="http://schemas.microsoft.com/office/drawing/2014/main" id="{D96E1A7B-5127-4E43-71EE-6B90672D228C}"/>
                      </a:ext>
                    </a:extLst>
                  </p:cNvPr>
                  <p:cNvCxnSpPr>
                    <a:cxnSpLocks/>
                  </p:cNvCxnSpPr>
                  <p:nvPr/>
                </p:nvCxnSpPr>
                <p:spPr>
                  <a:xfrm flipH="1">
                    <a:off x="5268082" y="4754402"/>
                    <a:ext cx="813631" cy="0"/>
                  </a:xfrm>
                  <a:prstGeom prst="line">
                    <a:avLst/>
                  </a:prstGeom>
                  <a:ln w="28575">
                    <a:solidFill>
                      <a:schemeClr val="bg1">
                        <a:lumMod val="65000"/>
                      </a:schemeClr>
                    </a:solidFill>
                    <a:prstDash val="sysDash"/>
                  </a:ln>
                </p:spPr>
                <p:style>
                  <a:lnRef idx="1">
                    <a:schemeClr val="dk1"/>
                  </a:lnRef>
                  <a:fillRef idx="0">
                    <a:schemeClr val="dk1"/>
                  </a:fillRef>
                  <a:effectRef idx="0">
                    <a:schemeClr val="dk1"/>
                  </a:effectRef>
                  <a:fontRef idx="minor">
                    <a:schemeClr val="tx1"/>
                  </a:fontRef>
                </p:style>
              </p:cxnSp>
              <p:grpSp>
                <p:nvGrpSpPr>
                  <p:cNvPr id="131" name="グループ化 130">
                    <a:extLst>
                      <a:ext uri="{FF2B5EF4-FFF2-40B4-BE49-F238E27FC236}">
                        <a16:creationId xmlns:a16="http://schemas.microsoft.com/office/drawing/2014/main" id="{81036CB6-C882-A0D1-2FCD-80D942714074}"/>
                      </a:ext>
                    </a:extLst>
                  </p:cNvPr>
                  <p:cNvGrpSpPr/>
                  <p:nvPr/>
                </p:nvGrpSpPr>
                <p:grpSpPr>
                  <a:xfrm>
                    <a:off x="5255458" y="3234041"/>
                    <a:ext cx="813632" cy="378277"/>
                    <a:chOff x="5255458" y="3234041"/>
                    <a:chExt cx="813632" cy="378277"/>
                  </a:xfrm>
                </p:grpSpPr>
                <p:cxnSp>
                  <p:nvCxnSpPr>
                    <p:cNvPr id="43" name="直線コネクタ 42">
                      <a:extLst>
                        <a:ext uri="{FF2B5EF4-FFF2-40B4-BE49-F238E27FC236}">
                          <a16:creationId xmlns:a16="http://schemas.microsoft.com/office/drawing/2014/main" id="{E39D6445-57BF-4C55-9E67-FFF485B9CB8A}"/>
                        </a:ext>
                      </a:extLst>
                    </p:cNvPr>
                    <p:cNvCxnSpPr>
                      <a:cxnSpLocks/>
                    </p:cNvCxnSpPr>
                    <p:nvPr/>
                  </p:nvCxnSpPr>
                  <p:spPr>
                    <a:xfrm flipH="1">
                      <a:off x="5255458" y="3234041"/>
                      <a:ext cx="813631" cy="0"/>
                    </a:xfrm>
                    <a:prstGeom prst="line">
                      <a:avLst/>
                    </a:prstGeom>
                    <a:ln w="12700">
                      <a:solidFill>
                        <a:srgbClr val="00B050"/>
                      </a:solidFill>
                      <a:prstDash val="solid"/>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5DE5A4C0-973E-7D4C-7220-DACE5DD9DCE7}"/>
                        </a:ext>
                      </a:extLst>
                    </p:cNvPr>
                    <p:cNvCxnSpPr>
                      <a:cxnSpLocks/>
                    </p:cNvCxnSpPr>
                    <p:nvPr/>
                  </p:nvCxnSpPr>
                  <p:spPr>
                    <a:xfrm flipH="1">
                      <a:off x="5255458" y="3612318"/>
                      <a:ext cx="813632" cy="0"/>
                    </a:xfrm>
                    <a:prstGeom prst="line">
                      <a:avLst/>
                    </a:prstGeom>
                    <a:ln w="12700">
                      <a:solidFill>
                        <a:srgbClr val="00B050"/>
                      </a:solidFill>
                      <a:prstDash val="solid"/>
                    </a:ln>
                  </p:spPr>
                  <p:style>
                    <a:lnRef idx="1">
                      <a:schemeClr val="dk1"/>
                    </a:lnRef>
                    <a:fillRef idx="0">
                      <a:schemeClr val="dk1"/>
                    </a:fillRef>
                    <a:effectRef idx="0">
                      <a:schemeClr val="dk1"/>
                    </a:effectRef>
                    <a:fontRef idx="minor">
                      <a:schemeClr val="tx1"/>
                    </a:fontRef>
                  </p:style>
                </p:cxnSp>
                <p:cxnSp>
                  <p:nvCxnSpPr>
                    <p:cNvPr id="95" name="直線コネクタ 94">
                      <a:extLst>
                        <a:ext uri="{FF2B5EF4-FFF2-40B4-BE49-F238E27FC236}">
                          <a16:creationId xmlns:a16="http://schemas.microsoft.com/office/drawing/2014/main" id="{C6455C20-2A33-3715-A7DE-A00EC361EF6B}"/>
                        </a:ext>
                      </a:extLst>
                    </p:cNvPr>
                    <p:cNvCxnSpPr>
                      <a:cxnSpLocks/>
                      <a:stCxn id="17" idx="0"/>
                    </p:cNvCxnSpPr>
                    <p:nvPr/>
                  </p:nvCxnSpPr>
                  <p:spPr>
                    <a:xfrm flipH="1">
                      <a:off x="5266220" y="3234663"/>
                      <a:ext cx="792023" cy="374319"/>
                    </a:xfrm>
                    <a:prstGeom prst="line">
                      <a:avLst/>
                    </a:prstGeom>
                    <a:ln w="12700">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EF73B97B-F2A5-455B-0D38-16B987F05A53}"/>
                        </a:ext>
                      </a:extLst>
                    </p:cNvPr>
                    <p:cNvCxnSpPr>
                      <a:cxnSpLocks/>
                      <a:stCxn id="17" idx="4"/>
                    </p:cNvCxnSpPr>
                    <p:nvPr/>
                  </p:nvCxnSpPr>
                  <p:spPr>
                    <a:xfrm flipH="1" flipV="1">
                      <a:off x="5270975" y="3235902"/>
                      <a:ext cx="787268" cy="369585"/>
                    </a:xfrm>
                    <a:prstGeom prst="line">
                      <a:avLst/>
                    </a:prstGeom>
                    <a:ln w="12700">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132" name="グループ化 131">
                    <a:extLst>
                      <a:ext uri="{FF2B5EF4-FFF2-40B4-BE49-F238E27FC236}">
                        <a16:creationId xmlns:a16="http://schemas.microsoft.com/office/drawing/2014/main" id="{4600306F-67BE-BB54-4C9C-80BC779EEEE8}"/>
                      </a:ext>
                    </a:extLst>
                  </p:cNvPr>
                  <p:cNvGrpSpPr/>
                  <p:nvPr/>
                </p:nvGrpSpPr>
                <p:grpSpPr>
                  <a:xfrm>
                    <a:off x="5266219" y="2476415"/>
                    <a:ext cx="815495" cy="378278"/>
                    <a:chOff x="5266219" y="2476415"/>
                    <a:chExt cx="815495" cy="378278"/>
                  </a:xfrm>
                </p:grpSpPr>
                <p:cxnSp>
                  <p:nvCxnSpPr>
                    <p:cNvPr id="41" name="直線コネクタ 40">
                      <a:extLst>
                        <a:ext uri="{FF2B5EF4-FFF2-40B4-BE49-F238E27FC236}">
                          <a16:creationId xmlns:a16="http://schemas.microsoft.com/office/drawing/2014/main" id="{05DA252A-69AA-F8FD-6FC7-138CE39D0E85}"/>
                        </a:ext>
                      </a:extLst>
                    </p:cNvPr>
                    <p:cNvCxnSpPr>
                      <a:cxnSpLocks/>
                    </p:cNvCxnSpPr>
                    <p:nvPr/>
                  </p:nvCxnSpPr>
                  <p:spPr>
                    <a:xfrm flipH="1">
                      <a:off x="5268082" y="2476415"/>
                      <a:ext cx="813631" cy="0"/>
                    </a:xfrm>
                    <a:prstGeom prst="line">
                      <a:avLst/>
                    </a:prstGeom>
                    <a:ln w="1270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BA403918-3006-84F5-DA16-CD4BBE75FB55}"/>
                        </a:ext>
                      </a:extLst>
                    </p:cNvPr>
                    <p:cNvCxnSpPr/>
                    <p:nvPr/>
                  </p:nvCxnSpPr>
                  <p:spPr>
                    <a:xfrm flipH="1">
                      <a:off x="5268082" y="2854693"/>
                      <a:ext cx="813632" cy="0"/>
                    </a:xfrm>
                    <a:prstGeom prst="line">
                      <a:avLst/>
                    </a:prstGeom>
                    <a:ln w="12700">
                      <a:solidFill>
                        <a:srgbClr val="FF0000"/>
                      </a:solidFill>
                      <a:prstDash val="solid"/>
                    </a:ln>
                  </p:spPr>
                  <p:style>
                    <a:lnRef idx="1">
                      <a:schemeClr val="dk1"/>
                    </a:lnRef>
                    <a:fillRef idx="0">
                      <a:schemeClr val="dk1"/>
                    </a:fillRef>
                    <a:effectRef idx="0">
                      <a:schemeClr val="dk1"/>
                    </a:effectRef>
                    <a:fontRef idx="minor">
                      <a:schemeClr val="tx1"/>
                    </a:fontRef>
                  </p:style>
                </p:cxnSp>
                <p:cxnSp>
                  <p:nvCxnSpPr>
                    <p:cNvPr id="125" name="直線コネクタ 124">
                      <a:extLst>
                        <a:ext uri="{FF2B5EF4-FFF2-40B4-BE49-F238E27FC236}">
                          <a16:creationId xmlns:a16="http://schemas.microsoft.com/office/drawing/2014/main" id="{DFDC722F-7438-1F38-C65C-28DEF31A3E34}"/>
                        </a:ext>
                      </a:extLst>
                    </p:cNvPr>
                    <p:cNvCxnSpPr>
                      <a:cxnSpLocks/>
                    </p:cNvCxnSpPr>
                    <p:nvPr/>
                  </p:nvCxnSpPr>
                  <p:spPr>
                    <a:xfrm flipH="1">
                      <a:off x="5266219" y="2476879"/>
                      <a:ext cx="792023" cy="374319"/>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242222A9-632A-17B9-1861-0C37068A27DD}"/>
                        </a:ext>
                      </a:extLst>
                    </p:cNvPr>
                    <p:cNvCxnSpPr>
                      <a:cxnSpLocks/>
                    </p:cNvCxnSpPr>
                    <p:nvPr/>
                  </p:nvCxnSpPr>
                  <p:spPr>
                    <a:xfrm flipH="1" flipV="1">
                      <a:off x="5270974" y="2478118"/>
                      <a:ext cx="787268" cy="369585"/>
                    </a:xfrm>
                    <a:prstGeom prst="line">
                      <a:avLst/>
                    </a:prstGeom>
                    <a:ln w="1270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133" name="グループ化 132">
                    <a:extLst>
                      <a:ext uri="{FF2B5EF4-FFF2-40B4-BE49-F238E27FC236}">
                        <a16:creationId xmlns:a16="http://schemas.microsoft.com/office/drawing/2014/main" id="{38479E43-D481-11C7-8DCD-2F272B25C949}"/>
                      </a:ext>
                    </a:extLst>
                  </p:cNvPr>
                  <p:cNvGrpSpPr/>
                  <p:nvPr/>
                </p:nvGrpSpPr>
                <p:grpSpPr>
                  <a:xfrm>
                    <a:off x="5268082" y="3990263"/>
                    <a:ext cx="813632" cy="378278"/>
                    <a:chOff x="5268082" y="3990263"/>
                    <a:chExt cx="813632" cy="378278"/>
                  </a:xfrm>
                </p:grpSpPr>
                <p:cxnSp>
                  <p:nvCxnSpPr>
                    <p:cNvPr id="45" name="直線コネクタ 44">
                      <a:extLst>
                        <a:ext uri="{FF2B5EF4-FFF2-40B4-BE49-F238E27FC236}">
                          <a16:creationId xmlns:a16="http://schemas.microsoft.com/office/drawing/2014/main" id="{DF18EF24-B734-6C9F-C7BA-9DB8EF176D1F}"/>
                        </a:ext>
                      </a:extLst>
                    </p:cNvPr>
                    <p:cNvCxnSpPr>
                      <a:cxnSpLocks/>
                    </p:cNvCxnSpPr>
                    <p:nvPr/>
                  </p:nvCxnSpPr>
                  <p:spPr>
                    <a:xfrm flipH="1">
                      <a:off x="5268082" y="3990263"/>
                      <a:ext cx="813631" cy="0"/>
                    </a:xfrm>
                    <a:prstGeom prst="line">
                      <a:avLst/>
                    </a:prstGeom>
                    <a:ln w="12700">
                      <a:solidFill>
                        <a:srgbClr val="0070C0"/>
                      </a:solidFill>
                      <a:prstDash val="solid"/>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49DBF85A-DD88-6407-70C2-55144E725F92}"/>
                        </a:ext>
                      </a:extLst>
                    </p:cNvPr>
                    <p:cNvCxnSpPr/>
                    <p:nvPr/>
                  </p:nvCxnSpPr>
                  <p:spPr>
                    <a:xfrm flipH="1">
                      <a:off x="5268082" y="4368541"/>
                      <a:ext cx="813632" cy="0"/>
                    </a:xfrm>
                    <a:prstGeom prst="line">
                      <a:avLst/>
                    </a:prstGeom>
                    <a:ln w="12700">
                      <a:solidFill>
                        <a:srgbClr val="0070C0"/>
                      </a:solidFill>
                      <a:prstDash val="solid"/>
                    </a:ln>
                  </p:spPr>
                  <p:style>
                    <a:lnRef idx="1">
                      <a:schemeClr val="dk1"/>
                    </a:lnRef>
                    <a:fillRef idx="0">
                      <a:schemeClr val="dk1"/>
                    </a:fillRef>
                    <a:effectRef idx="0">
                      <a:schemeClr val="dk1"/>
                    </a:effectRef>
                    <a:fontRef idx="minor">
                      <a:schemeClr val="tx1"/>
                    </a:fontRef>
                  </p:style>
                </p:cxnSp>
                <p:cxnSp>
                  <p:nvCxnSpPr>
                    <p:cNvPr id="129" name="直線コネクタ 128">
                      <a:extLst>
                        <a:ext uri="{FF2B5EF4-FFF2-40B4-BE49-F238E27FC236}">
                          <a16:creationId xmlns:a16="http://schemas.microsoft.com/office/drawing/2014/main" id="{CA4C25AB-E60E-02DB-8711-81F5E08CAFED}"/>
                        </a:ext>
                      </a:extLst>
                    </p:cNvPr>
                    <p:cNvCxnSpPr>
                      <a:cxnSpLocks/>
                    </p:cNvCxnSpPr>
                    <p:nvPr/>
                  </p:nvCxnSpPr>
                  <p:spPr>
                    <a:xfrm flipH="1">
                      <a:off x="5279473" y="3991812"/>
                      <a:ext cx="792023" cy="374319"/>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130" name="直線コネクタ 129">
                      <a:extLst>
                        <a:ext uri="{FF2B5EF4-FFF2-40B4-BE49-F238E27FC236}">
                          <a16:creationId xmlns:a16="http://schemas.microsoft.com/office/drawing/2014/main" id="{4AAC5EE7-C05A-51FC-C036-BAD48C6E2891}"/>
                        </a:ext>
                      </a:extLst>
                    </p:cNvPr>
                    <p:cNvCxnSpPr>
                      <a:cxnSpLocks/>
                    </p:cNvCxnSpPr>
                    <p:nvPr/>
                  </p:nvCxnSpPr>
                  <p:spPr>
                    <a:xfrm flipH="1" flipV="1">
                      <a:off x="5284228" y="3993051"/>
                      <a:ext cx="787268" cy="369585"/>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sp>
                <p:nvSpPr>
                  <p:cNvPr id="142" name="テキスト ボックス 141">
                    <a:extLst>
                      <a:ext uri="{FF2B5EF4-FFF2-40B4-BE49-F238E27FC236}">
                        <a16:creationId xmlns:a16="http://schemas.microsoft.com/office/drawing/2014/main" id="{AC4B397D-1648-F4B4-377C-44765F7BFD0B}"/>
                      </a:ext>
                    </a:extLst>
                  </p:cNvPr>
                  <p:cNvSpPr txBox="1"/>
                  <p:nvPr/>
                </p:nvSpPr>
                <p:spPr>
                  <a:xfrm>
                    <a:off x="3733741" y="5451089"/>
                    <a:ext cx="1723327" cy="677607"/>
                  </a:xfrm>
                  <a:prstGeom prst="rect">
                    <a:avLst/>
                  </a:prstGeom>
                  <a:noFill/>
                </p:spPr>
                <p:txBody>
                  <a:bodyPr wrap="square">
                    <a:spAutoFit/>
                  </a:bodyPr>
                  <a:lstStyle/>
                  <a:p>
                    <a:r>
                      <a:rPr lang="en-US" altLang="ja-JP" sz="3200" dirty="0">
                        <a:latin typeface="Arial" panose="020B0604020202020204" pitchFamily="34" charset="0"/>
                        <a:cs typeface="Arial" panose="020B0604020202020204" pitchFamily="34" charset="0"/>
                      </a:rPr>
                      <a:t>Display</a:t>
                    </a:r>
                    <a:endParaRPr lang="ja-JP" altLang="en-US" sz="3200" dirty="0">
                      <a:latin typeface="Arial" panose="020B0604020202020204" pitchFamily="34" charset="0"/>
                      <a:cs typeface="Arial" panose="020B0604020202020204" pitchFamily="34" charset="0"/>
                    </a:endParaRPr>
                  </a:p>
                </p:txBody>
              </p:sp>
              <p:sp>
                <p:nvSpPr>
                  <p:cNvPr id="143" name="テキスト ボックス 142">
                    <a:extLst>
                      <a:ext uri="{FF2B5EF4-FFF2-40B4-BE49-F238E27FC236}">
                        <a16:creationId xmlns:a16="http://schemas.microsoft.com/office/drawing/2014/main" id="{F333E5EE-CCC8-B69E-37B5-03FB6DF86ED0}"/>
                      </a:ext>
                    </a:extLst>
                  </p:cNvPr>
                  <p:cNvSpPr txBox="1"/>
                  <p:nvPr/>
                </p:nvSpPr>
                <p:spPr>
                  <a:xfrm>
                    <a:off x="6081713" y="5453047"/>
                    <a:ext cx="2251245" cy="584775"/>
                  </a:xfrm>
                  <a:prstGeom prst="rect">
                    <a:avLst/>
                  </a:prstGeom>
                  <a:noFill/>
                </p:spPr>
                <p:txBody>
                  <a:bodyPr wrap="square">
                    <a:spAutoFit/>
                  </a:bodyPr>
                  <a:lstStyle/>
                  <a:p>
                    <a:r>
                      <a:rPr lang="en-US" altLang="ja-JP" sz="3200" dirty="0">
                        <a:latin typeface="Arial" panose="020B0604020202020204" pitchFamily="34" charset="0"/>
                        <a:cs typeface="Arial" panose="020B0604020202020204" pitchFamily="34" charset="0"/>
                      </a:rPr>
                      <a:t>Lens Array</a:t>
                    </a:r>
                    <a:endParaRPr lang="ja-JP" altLang="en-US" sz="3200" dirty="0">
                      <a:latin typeface="Arial" panose="020B0604020202020204" pitchFamily="34" charset="0"/>
                      <a:cs typeface="Arial" panose="020B0604020202020204" pitchFamily="34" charset="0"/>
                    </a:endParaRPr>
                  </a:p>
                </p:txBody>
              </p:sp>
              <p:sp>
                <p:nvSpPr>
                  <p:cNvPr id="144" name="テキスト ボックス 143">
                    <a:extLst>
                      <a:ext uri="{FF2B5EF4-FFF2-40B4-BE49-F238E27FC236}">
                        <a16:creationId xmlns:a16="http://schemas.microsoft.com/office/drawing/2014/main" id="{21C61927-FD96-8645-4ABD-4F73409118CA}"/>
                      </a:ext>
                    </a:extLst>
                  </p:cNvPr>
                  <p:cNvSpPr txBox="1"/>
                  <p:nvPr/>
                </p:nvSpPr>
                <p:spPr>
                  <a:xfrm>
                    <a:off x="435063" y="5413709"/>
                    <a:ext cx="2674033" cy="1248225"/>
                  </a:xfrm>
                  <a:prstGeom prst="rect">
                    <a:avLst/>
                  </a:prstGeom>
                  <a:noFill/>
                </p:spPr>
                <p:txBody>
                  <a:bodyPr wrap="square">
                    <a:spAutoFit/>
                  </a:bodyPr>
                  <a:lstStyle/>
                  <a:p>
                    <a:r>
                      <a:rPr lang="en-US" altLang="ja-JP" sz="3200" dirty="0">
                        <a:latin typeface="Arial" panose="020B0604020202020204" pitchFamily="34" charset="0"/>
                        <a:cs typeface="Arial" panose="020B0604020202020204" pitchFamily="34" charset="0"/>
                      </a:rPr>
                      <a:t>Virtual Image</a:t>
                    </a:r>
                    <a:endParaRPr lang="ja-JP" altLang="en-US" sz="3200" dirty="0">
                      <a:latin typeface="Arial" panose="020B0604020202020204" pitchFamily="34" charset="0"/>
                      <a:cs typeface="Arial" panose="020B0604020202020204" pitchFamily="34" charset="0"/>
                    </a:endParaRPr>
                  </a:p>
                </p:txBody>
              </p:sp>
              <p:sp>
                <p:nvSpPr>
                  <p:cNvPr id="145" name="楕円 144">
                    <a:extLst>
                      <a:ext uri="{FF2B5EF4-FFF2-40B4-BE49-F238E27FC236}">
                        <a16:creationId xmlns:a16="http://schemas.microsoft.com/office/drawing/2014/main" id="{EE1DC6A9-7612-D008-D234-CBD05A12982F}"/>
                      </a:ext>
                    </a:extLst>
                  </p:cNvPr>
                  <p:cNvSpPr/>
                  <p:nvPr/>
                </p:nvSpPr>
                <p:spPr>
                  <a:xfrm>
                    <a:off x="2120133" y="2021678"/>
                    <a:ext cx="914400" cy="2886501"/>
                  </a:xfrm>
                  <a:prstGeom prst="ellipse">
                    <a:avLst/>
                  </a:prstGeom>
                  <a:noFill/>
                  <a:ln w="28575">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53" name="直線矢印コネクタ 152">
                    <a:extLst>
                      <a:ext uri="{FF2B5EF4-FFF2-40B4-BE49-F238E27FC236}">
                        <a16:creationId xmlns:a16="http://schemas.microsoft.com/office/drawing/2014/main" id="{0F3A35D9-F786-971D-4637-073B49D2B0EF}"/>
                      </a:ext>
                    </a:extLst>
                  </p:cNvPr>
                  <p:cNvCxnSpPr>
                    <a:cxnSpLocks/>
                    <a:stCxn id="144" idx="0"/>
                    <a:endCxn id="145" idx="3"/>
                  </p:cNvCxnSpPr>
                  <p:nvPr/>
                </p:nvCxnSpPr>
                <p:spPr>
                  <a:xfrm flipV="1">
                    <a:off x="1772080" y="4485461"/>
                    <a:ext cx="481964" cy="92824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直線矢印コネクタ 156">
                    <a:extLst>
                      <a:ext uri="{FF2B5EF4-FFF2-40B4-BE49-F238E27FC236}">
                        <a16:creationId xmlns:a16="http://schemas.microsoft.com/office/drawing/2014/main" id="{546C3DE1-7C40-CFD7-CB6D-1AD8333B0430}"/>
                      </a:ext>
                    </a:extLst>
                  </p:cNvPr>
                  <p:cNvCxnSpPr>
                    <a:cxnSpLocks/>
                    <a:stCxn id="142" idx="0"/>
                  </p:cNvCxnSpPr>
                  <p:nvPr/>
                </p:nvCxnSpPr>
                <p:spPr>
                  <a:xfrm flipV="1">
                    <a:off x="4595405" y="5065115"/>
                    <a:ext cx="464359" cy="38597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直線矢印コネクタ 159">
                    <a:extLst>
                      <a:ext uri="{FF2B5EF4-FFF2-40B4-BE49-F238E27FC236}">
                        <a16:creationId xmlns:a16="http://schemas.microsoft.com/office/drawing/2014/main" id="{9678E14A-D3EC-D42F-0EBE-1012ABCB300E}"/>
                      </a:ext>
                    </a:extLst>
                  </p:cNvPr>
                  <p:cNvCxnSpPr>
                    <a:cxnSpLocks/>
                  </p:cNvCxnSpPr>
                  <p:nvPr/>
                </p:nvCxnSpPr>
                <p:spPr>
                  <a:xfrm flipH="1" flipV="1">
                    <a:off x="6202833" y="4892722"/>
                    <a:ext cx="587264" cy="59582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DBAADEC4-AFF5-364D-C882-296ED075CD9E}"/>
                      </a:ext>
                    </a:extLst>
                  </p:cNvPr>
                  <p:cNvGrpSpPr/>
                  <p:nvPr/>
                </p:nvGrpSpPr>
                <p:grpSpPr>
                  <a:xfrm>
                    <a:off x="960151" y="2492964"/>
                    <a:ext cx="5144825" cy="344395"/>
                    <a:chOff x="960151" y="2492964"/>
                    <a:chExt cx="5144825" cy="344395"/>
                  </a:xfrm>
                </p:grpSpPr>
                <p:cxnSp>
                  <p:nvCxnSpPr>
                    <p:cNvPr id="21" name="直線コネクタ 20">
                      <a:extLst>
                        <a:ext uri="{FF2B5EF4-FFF2-40B4-BE49-F238E27FC236}">
                          <a16:creationId xmlns:a16="http://schemas.microsoft.com/office/drawing/2014/main" id="{76DEF711-8BC6-FFC0-353F-DE09F3FC1727}"/>
                        </a:ext>
                      </a:extLst>
                    </p:cNvPr>
                    <p:cNvCxnSpPr>
                      <a:cxnSpLocks/>
                    </p:cNvCxnSpPr>
                    <p:nvPr/>
                  </p:nvCxnSpPr>
                  <p:spPr>
                    <a:xfrm flipV="1">
                      <a:off x="995519" y="2492964"/>
                      <a:ext cx="5109457" cy="25641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48BD203-19D9-DCA3-D67E-0C0B97B0D488}"/>
                        </a:ext>
                      </a:extLst>
                    </p:cNvPr>
                    <p:cNvCxnSpPr>
                      <a:cxnSpLocks/>
                    </p:cNvCxnSpPr>
                    <p:nvPr/>
                  </p:nvCxnSpPr>
                  <p:spPr>
                    <a:xfrm flipH="1" flipV="1">
                      <a:off x="960151" y="2580943"/>
                      <a:ext cx="5109457" cy="256416"/>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5" name="グループ化 24">
                    <a:extLst>
                      <a:ext uri="{FF2B5EF4-FFF2-40B4-BE49-F238E27FC236}">
                        <a16:creationId xmlns:a16="http://schemas.microsoft.com/office/drawing/2014/main" id="{AE537699-CB42-DD55-3495-068123789E2B}"/>
                      </a:ext>
                    </a:extLst>
                  </p:cNvPr>
                  <p:cNvGrpSpPr/>
                  <p:nvPr/>
                </p:nvGrpSpPr>
                <p:grpSpPr>
                  <a:xfrm>
                    <a:off x="946995" y="3248742"/>
                    <a:ext cx="5144825" cy="344395"/>
                    <a:chOff x="960151" y="2492964"/>
                    <a:chExt cx="5144825" cy="344395"/>
                  </a:xfrm>
                </p:grpSpPr>
                <p:cxnSp>
                  <p:nvCxnSpPr>
                    <p:cNvPr id="27" name="直線コネクタ 26">
                      <a:extLst>
                        <a:ext uri="{FF2B5EF4-FFF2-40B4-BE49-F238E27FC236}">
                          <a16:creationId xmlns:a16="http://schemas.microsoft.com/office/drawing/2014/main" id="{C60CE103-E28B-83E3-1499-D7AC5E6D9612}"/>
                        </a:ext>
                      </a:extLst>
                    </p:cNvPr>
                    <p:cNvCxnSpPr>
                      <a:cxnSpLocks/>
                    </p:cNvCxnSpPr>
                    <p:nvPr/>
                  </p:nvCxnSpPr>
                  <p:spPr>
                    <a:xfrm flipV="1">
                      <a:off x="995519" y="2492964"/>
                      <a:ext cx="5109457" cy="256416"/>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DF99A86-B30B-6736-3EF9-854905728078}"/>
                        </a:ext>
                      </a:extLst>
                    </p:cNvPr>
                    <p:cNvCxnSpPr>
                      <a:cxnSpLocks/>
                    </p:cNvCxnSpPr>
                    <p:nvPr/>
                  </p:nvCxnSpPr>
                  <p:spPr>
                    <a:xfrm flipH="1" flipV="1">
                      <a:off x="960151" y="2580943"/>
                      <a:ext cx="5109457" cy="256416"/>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9" name="グループ化 28">
                    <a:extLst>
                      <a:ext uri="{FF2B5EF4-FFF2-40B4-BE49-F238E27FC236}">
                        <a16:creationId xmlns:a16="http://schemas.microsoft.com/office/drawing/2014/main" id="{0C793D31-1E12-0056-47D6-413C21DEAF2A}"/>
                      </a:ext>
                    </a:extLst>
                  </p:cNvPr>
                  <p:cNvGrpSpPr/>
                  <p:nvPr/>
                </p:nvGrpSpPr>
                <p:grpSpPr>
                  <a:xfrm>
                    <a:off x="911627" y="3991538"/>
                    <a:ext cx="5144825" cy="344395"/>
                    <a:chOff x="960151" y="2492964"/>
                    <a:chExt cx="5144825" cy="344395"/>
                  </a:xfrm>
                </p:grpSpPr>
                <p:cxnSp>
                  <p:nvCxnSpPr>
                    <p:cNvPr id="30" name="直線コネクタ 29">
                      <a:extLst>
                        <a:ext uri="{FF2B5EF4-FFF2-40B4-BE49-F238E27FC236}">
                          <a16:creationId xmlns:a16="http://schemas.microsoft.com/office/drawing/2014/main" id="{D3947014-9220-AA4C-3DA7-F34DF8F049CA}"/>
                        </a:ext>
                      </a:extLst>
                    </p:cNvPr>
                    <p:cNvCxnSpPr>
                      <a:cxnSpLocks/>
                    </p:cNvCxnSpPr>
                    <p:nvPr/>
                  </p:nvCxnSpPr>
                  <p:spPr>
                    <a:xfrm flipV="1">
                      <a:off x="995519" y="2492964"/>
                      <a:ext cx="5109457" cy="25641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AB70F46D-1100-4097-277F-737F1C41C196}"/>
                        </a:ext>
                      </a:extLst>
                    </p:cNvPr>
                    <p:cNvCxnSpPr>
                      <a:cxnSpLocks/>
                    </p:cNvCxnSpPr>
                    <p:nvPr/>
                  </p:nvCxnSpPr>
                  <p:spPr>
                    <a:xfrm flipH="1" flipV="1">
                      <a:off x="960151" y="2580943"/>
                      <a:ext cx="5109457" cy="256416"/>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0" name="グループ化 49">
                    <a:extLst>
                      <a:ext uri="{FF2B5EF4-FFF2-40B4-BE49-F238E27FC236}">
                        <a16:creationId xmlns:a16="http://schemas.microsoft.com/office/drawing/2014/main" id="{B335C125-88B0-F093-9FE6-70D6D72FF571}"/>
                      </a:ext>
                    </a:extLst>
                  </p:cNvPr>
                  <p:cNvGrpSpPr/>
                  <p:nvPr/>
                </p:nvGrpSpPr>
                <p:grpSpPr>
                  <a:xfrm>
                    <a:off x="6049295" y="2349182"/>
                    <a:ext cx="2574523" cy="625725"/>
                    <a:chOff x="6049295" y="2349182"/>
                    <a:chExt cx="2574523" cy="625725"/>
                  </a:xfrm>
                </p:grpSpPr>
                <p:cxnSp>
                  <p:nvCxnSpPr>
                    <p:cNvPr id="34" name="直線コネクタ 33">
                      <a:extLst>
                        <a:ext uri="{FF2B5EF4-FFF2-40B4-BE49-F238E27FC236}">
                          <a16:creationId xmlns:a16="http://schemas.microsoft.com/office/drawing/2014/main" id="{649EF758-4AC9-84DC-C185-AB893E7D45D5}"/>
                        </a:ext>
                      </a:extLst>
                    </p:cNvPr>
                    <p:cNvCxnSpPr>
                      <a:cxnSpLocks noChangeAspect="1"/>
                    </p:cNvCxnSpPr>
                    <p:nvPr/>
                  </p:nvCxnSpPr>
                  <p:spPr>
                    <a:xfrm flipH="1" flipV="1">
                      <a:off x="6049295" y="2846699"/>
                      <a:ext cx="2554729" cy="128208"/>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6849C1A-F372-774B-49A9-2722F4FAFE98}"/>
                        </a:ext>
                      </a:extLst>
                    </p:cNvPr>
                    <p:cNvCxnSpPr>
                      <a:cxnSpLocks noChangeAspect="1"/>
                    </p:cNvCxnSpPr>
                    <p:nvPr/>
                  </p:nvCxnSpPr>
                  <p:spPr>
                    <a:xfrm flipV="1">
                      <a:off x="6069089" y="2349182"/>
                      <a:ext cx="2554729" cy="128208"/>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grpSp>
                <p:nvGrpSpPr>
                  <p:cNvPr id="53" name="グループ化 52">
                    <a:extLst>
                      <a:ext uri="{FF2B5EF4-FFF2-40B4-BE49-F238E27FC236}">
                        <a16:creationId xmlns:a16="http://schemas.microsoft.com/office/drawing/2014/main" id="{7A7BB7F9-EBE8-3D72-1A89-23F72CC09FC1}"/>
                      </a:ext>
                    </a:extLst>
                  </p:cNvPr>
                  <p:cNvGrpSpPr/>
                  <p:nvPr/>
                </p:nvGrpSpPr>
                <p:grpSpPr>
                  <a:xfrm>
                    <a:off x="6037832" y="3111973"/>
                    <a:ext cx="2574523" cy="625725"/>
                    <a:chOff x="6049295" y="2349182"/>
                    <a:chExt cx="2574523" cy="625725"/>
                  </a:xfrm>
                </p:grpSpPr>
                <p:cxnSp>
                  <p:nvCxnSpPr>
                    <p:cNvPr id="54" name="直線コネクタ 53">
                      <a:extLst>
                        <a:ext uri="{FF2B5EF4-FFF2-40B4-BE49-F238E27FC236}">
                          <a16:creationId xmlns:a16="http://schemas.microsoft.com/office/drawing/2014/main" id="{3454D6C9-4840-91BA-03C2-9D4A3CC6FA5B}"/>
                        </a:ext>
                      </a:extLst>
                    </p:cNvPr>
                    <p:cNvCxnSpPr>
                      <a:cxnSpLocks noChangeAspect="1"/>
                    </p:cNvCxnSpPr>
                    <p:nvPr/>
                  </p:nvCxnSpPr>
                  <p:spPr>
                    <a:xfrm flipH="1" flipV="1">
                      <a:off x="6049295" y="2846699"/>
                      <a:ext cx="2554729" cy="128208"/>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8B46310-6006-E701-DFC6-6F25A26122F2}"/>
                        </a:ext>
                      </a:extLst>
                    </p:cNvPr>
                    <p:cNvCxnSpPr>
                      <a:cxnSpLocks noChangeAspect="1"/>
                    </p:cNvCxnSpPr>
                    <p:nvPr/>
                  </p:nvCxnSpPr>
                  <p:spPr>
                    <a:xfrm flipV="1">
                      <a:off x="6069089" y="2349182"/>
                      <a:ext cx="2554729" cy="128208"/>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grpSp>
              <p:grpSp>
                <p:nvGrpSpPr>
                  <p:cNvPr id="56" name="グループ化 55">
                    <a:extLst>
                      <a:ext uri="{FF2B5EF4-FFF2-40B4-BE49-F238E27FC236}">
                        <a16:creationId xmlns:a16="http://schemas.microsoft.com/office/drawing/2014/main" id="{EFE1387B-4472-75E5-253C-EEF424813B8B}"/>
                      </a:ext>
                    </a:extLst>
                  </p:cNvPr>
                  <p:cNvGrpSpPr/>
                  <p:nvPr/>
                </p:nvGrpSpPr>
                <p:grpSpPr>
                  <a:xfrm>
                    <a:off x="6030086" y="3859575"/>
                    <a:ext cx="2581095" cy="619601"/>
                    <a:chOff x="6049295" y="2355306"/>
                    <a:chExt cx="2581095" cy="619601"/>
                  </a:xfrm>
                </p:grpSpPr>
                <p:cxnSp>
                  <p:nvCxnSpPr>
                    <p:cNvPr id="57" name="直線コネクタ 56">
                      <a:extLst>
                        <a:ext uri="{FF2B5EF4-FFF2-40B4-BE49-F238E27FC236}">
                          <a16:creationId xmlns:a16="http://schemas.microsoft.com/office/drawing/2014/main" id="{FDB73362-0C7C-99F5-357E-43415F799B75}"/>
                        </a:ext>
                      </a:extLst>
                    </p:cNvPr>
                    <p:cNvCxnSpPr>
                      <a:cxnSpLocks noChangeAspect="1"/>
                    </p:cNvCxnSpPr>
                    <p:nvPr/>
                  </p:nvCxnSpPr>
                  <p:spPr>
                    <a:xfrm flipH="1" flipV="1">
                      <a:off x="6049295" y="2846699"/>
                      <a:ext cx="2554729" cy="128208"/>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65272EC8-C7D4-8BAC-0244-15F370146D1B}"/>
                        </a:ext>
                      </a:extLst>
                    </p:cNvPr>
                    <p:cNvCxnSpPr>
                      <a:cxnSpLocks noChangeAspect="1"/>
                    </p:cNvCxnSpPr>
                    <p:nvPr/>
                  </p:nvCxnSpPr>
                  <p:spPr>
                    <a:xfrm flipV="1">
                      <a:off x="6075661" y="2355306"/>
                      <a:ext cx="2554729" cy="128208"/>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grpSp>
              <p:nvGrpSpPr>
                <p:cNvPr id="74" name="グループ化 73">
                  <a:extLst>
                    <a:ext uri="{FF2B5EF4-FFF2-40B4-BE49-F238E27FC236}">
                      <a16:creationId xmlns:a16="http://schemas.microsoft.com/office/drawing/2014/main" id="{9A4B757F-37FB-C2E4-3682-687AF1E4C12A}"/>
                    </a:ext>
                  </a:extLst>
                </p:cNvPr>
                <p:cNvGrpSpPr/>
                <p:nvPr/>
              </p:nvGrpSpPr>
              <p:grpSpPr>
                <a:xfrm>
                  <a:off x="1523338" y="3977511"/>
                  <a:ext cx="7609963" cy="27475"/>
                  <a:chOff x="1506480" y="2486794"/>
                  <a:chExt cx="7609963" cy="27475"/>
                </a:xfrm>
              </p:grpSpPr>
              <p:cxnSp>
                <p:nvCxnSpPr>
                  <p:cNvPr id="75" name="直線コネクタ 74">
                    <a:extLst>
                      <a:ext uri="{FF2B5EF4-FFF2-40B4-BE49-F238E27FC236}">
                        <a16:creationId xmlns:a16="http://schemas.microsoft.com/office/drawing/2014/main" id="{2D525A7A-C9DA-EFCD-E9CA-94FD0CF1B963}"/>
                      </a:ext>
                    </a:extLst>
                  </p:cNvPr>
                  <p:cNvCxnSpPr>
                    <a:cxnSpLocks/>
                  </p:cNvCxnSpPr>
                  <p:nvPr/>
                </p:nvCxnSpPr>
                <p:spPr>
                  <a:xfrm flipH="1">
                    <a:off x="1506480" y="2500839"/>
                    <a:ext cx="5068799" cy="13430"/>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2718468F-E8D8-48F9-B646-953DE128460E}"/>
                      </a:ext>
                    </a:extLst>
                  </p:cNvPr>
                  <p:cNvCxnSpPr>
                    <a:cxnSpLocks noChangeAspect="1"/>
                  </p:cNvCxnSpPr>
                  <p:nvPr/>
                </p:nvCxnSpPr>
                <p:spPr>
                  <a:xfrm flipH="1">
                    <a:off x="6582043" y="2486794"/>
                    <a:ext cx="2534400" cy="6715"/>
                  </a:xfrm>
                  <a:prstGeom prst="line">
                    <a:avLst/>
                  </a:prstGeom>
                  <a:ln w="28575">
                    <a:solidFill>
                      <a:srgbClr val="0070C0"/>
                    </a:solidFill>
                    <a:prstDash val="solid"/>
                  </a:ln>
                </p:spPr>
                <p:style>
                  <a:lnRef idx="1">
                    <a:schemeClr val="accent1"/>
                  </a:lnRef>
                  <a:fillRef idx="0">
                    <a:schemeClr val="accent1"/>
                  </a:fillRef>
                  <a:effectRef idx="0">
                    <a:schemeClr val="accent1"/>
                  </a:effectRef>
                  <a:fontRef idx="minor">
                    <a:schemeClr val="tx1"/>
                  </a:fontRef>
                </p:style>
              </p:cxnSp>
            </p:grpSp>
            <p:grpSp>
              <p:nvGrpSpPr>
                <p:cNvPr id="71" name="グループ化 70">
                  <a:extLst>
                    <a:ext uri="{FF2B5EF4-FFF2-40B4-BE49-F238E27FC236}">
                      <a16:creationId xmlns:a16="http://schemas.microsoft.com/office/drawing/2014/main" id="{6ED4EA89-395F-9818-A019-A8AEAFFEB883}"/>
                    </a:ext>
                  </a:extLst>
                </p:cNvPr>
                <p:cNvGrpSpPr/>
                <p:nvPr/>
              </p:nvGrpSpPr>
              <p:grpSpPr>
                <a:xfrm>
                  <a:off x="1549978" y="3233684"/>
                  <a:ext cx="7609963" cy="27475"/>
                  <a:chOff x="1506480" y="2486794"/>
                  <a:chExt cx="7609963" cy="27475"/>
                </a:xfrm>
              </p:grpSpPr>
              <p:cxnSp>
                <p:nvCxnSpPr>
                  <p:cNvPr id="73" name="直線コネクタ 72">
                    <a:extLst>
                      <a:ext uri="{FF2B5EF4-FFF2-40B4-BE49-F238E27FC236}">
                        <a16:creationId xmlns:a16="http://schemas.microsoft.com/office/drawing/2014/main" id="{250DC36C-E3BB-1AA4-EF2D-7A04D5871744}"/>
                      </a:ext>
                    </a:extLst>
                  </p:cNvPr>
                  <p:cNvCxnSpPr>
                    <a:cxnSpLocks noChangeAspect="1"/>
                  </p:cNvCxnSpPr>
                  <p:nvPr/>
                </p:nvCxnSpPr>
                <p:spPr>
                  <a:xfrm flipH="1">
                    <a:off x="6582043" y="2486794"/>
                    <a:ext cx="2534400" cy="671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37EE1294-BCAC-7F31-4D2C-42BAAF388156}"/>
                      </a:ext>
                    </a:extLst>
                  </p:cNvPr>
                  <p:cNvCxnSpPr>
                    <a:cxnSpLocks/>
                  </p:cNvCxnSpPr>
                  <p:nvPr/>
                </p:nvCxnSpPr>
                <p:spPr>
                  <a:xfrm flipH="1">
                    <a:off x="1506480" y="2500839"/>
                    <a:ext cx="5068799" cy="1343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70" name="グループ化 69">
                  <a:extLst>
                    <a:ext uri="{FF2B5EF4-FFF2-40B4-BE49-F238E27FC236}">
                      <a16:creationId xmlns:a16="http://schemas.microsoft.com/office/drawing/2014/main" id="{8E44993F-1CA2-8D8F-E158-A0F7673FABC9}"/>
                    </a:ext>
                  </a:extLst>
                </p:cNvPr>
                <p:cNvGrpSpPr/>
                <p:nvPr/>
              </p:nvGrpSpPr>
              <p:grpSpPr>
                <a:xfrm>
                  <a:off x="1506480" y="2486794"/>
                  <a:ext cx="7609963" cy="27475"/>
                  <a:chOff x="1506480" y="2486794"/>
                  <a:chExt cx="7609963" cy="27475"/>
                </a:xfrm>
              </p:grpSpPr>
              <p:cxnSp>
                <p:nvCxnSpPr>
                  <p:cNvPr id="69" name="直線コネクタ 68">
                    <a:extLst>
                      <a:ext uri="{FF2B5EF4-FFF2-40B4-BE49-F238E27FC236}">
                        <a16:creationId xmlns:a16="http://schemas.microsoft.com/office/drawing/2014/main" id="{52073B93-A14E-7DC8-15D1-E1DA97ED7E8D}"/>
                      </a:ext>
                    </a:extLst>
                  </p:cNvPr>
                  <p:cNvCxnSpPr>
                    <a:cxnSpLocks noChangeAspect="1"/>
                  </p:cNvCxnSpPr>
                  <p:nvPr/>
                </p:nvCxnSpPr>
                <p:spPr>
                  <a:xfrm flipH="1">
                    <a:off x="6582043" y="2486794"/>
                    <a:ext cx="2534400" cy="6715"/>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BFDF3DDE-A34A-E97E-6D73-FA97195E9819}"/>
                      </a:ext>
                    </a:extLst>
                  </p:cNvPr>
                  <p:cNvCxnSpPr>
                    <a:cxnSpLocks/>
                    <a:stCxn id="38" idx="2"/>
                  </p:cNvCxnSpPr>
                  <p:nvPr/>
                </p:nvCxnSpPr>
                <p:spPr>
                  <a:xfrm flipH="1">
                    <a:off x="1506480" y="2500839"/>
                    <a:ext cx="5068799" cy="1343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grpSp>
        <p:sp>
          <p:nvSpPr>
            <p:cNvPr id="7" name="正方形/長方形 6">
              <a:extLst>
                <a:ext uri="{FF2B5EF4-FFF2-40B4-BE49-F238E27FC236}">
                  <a16:creationId xmlns:a16="http://schemas.microsoft.com/office/drawing/2014/main" id="{B4E8B1AF-3723-40A9-A2AE-10002EC124D8}"/>
                </a:ext>
              </a:extLst>
            </p:cNvPr>
            <p:cNvSpPr/>
            <p:nvPr/>
          </p:nvSpPr>
          <p:spPr>
            <a:xfrm>
              <a:off x="8896145" y="1988276"/>
              <a:ext cx="409224" cy="2548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3D990F28-FCBB-7D63-449A-545B452120C4}"/>
                </a:ext>
              </a:extLst>
            </p:cNvPr>
            <p:cNvSpPr/>
            <p:nvPr/>
          </p:nvSpPr>
          <p:spPr>
            <a:xfrm>
              <a:off x="1212824" y="1996833"/>
              <a:ext cx="409224" cy="25485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1482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109FFC-7FC0-6749-39BD-BACC0A92A3D4}"/>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en-US" altLang="ja-JP" dirty="0">
                <a:latin typeface="+mj-ea"/>
              </a:rPr>
              <a:t>CII</a:t>
            </a:r>
            <a:r>
              <a:rPr lang="ja-JP" altLang="en-US" dirty="0">
                <a:latin typeface="+mj-ea"/>
              </a:rPr>
              <a:t>の視域角</a:t>
            </a:r>
            <a:endParaRPr lang="ja-JP" altLang="en-US" dirty="0"/>
          </a:p>
        </p:txBody>
      </p:sp>
      <p:grpSp>
        <p:nvGrpSpPr>
          <p:cNvPr id="3" name="グループ化 2">
            <a:extLst>
              <a:ext uri="{FF2B5EF4-FFF2-40B4-BE49-F238E27FC236}">
                <a16:creationId xmlns:a16="http://schemas.microsoft.com/office/drawing/2014/main" id="{51BFA9EA-7AF9-DCB7-1516-AE2AB64E6CF8}"/>
              </a:ext>
            </a:extLst>
          </p:cNvPr>
          <p:cNvGrpSpPr/>
          <p:nvPr/>
        </p:nvGrpSpPr>
        <p:grpSpPr>
          <a:xfrm>
            <a:off x="1423375" y="978375"/>
            <a:ext cx="10591769" cy="5311681"/>
            <a:chOff x="1938068" y="1454151"/>
            <a:chExt cx="9549085" cy="4711700"/>
          </a:xfrm>
        </p:grpSpPr>
        <p:grpSp>
          <p:nvGrpSpPr>
            <p:cNvPr id="4" name="グループ化 3">
              <a:extLst>
                <a:ext uri="{FF2B5EF4-FFF2-40B4-BE49-F238E27FC236}">
                  <a16:creationId xmlns:a16="http://schemas.microsoft.com/office/drawing/2014/main" id="{A08B15BE-9D06-4E38-6361-421B721F445A}"/>
                </a:ext>
              </a:extLst>
            </p:cNvPr>
            <p:cNvGrpSpPr/>
            <p:nvPr/>
          </p:nvGrpSpPr>
          <p:grpSpPr>
            <a:xfrm>
              <a:off x="1938068" y="1454151"/>
              <a:ext cx="8023699" cy="4711700"/>
              <a:chOff x="536354" y="1188347"/>
              <a:chExt cx="7243210" cy="4329803"/>
            </a:xfrm>
          </p:grpSpPr>
          <p:pic>
            <p:nvPicPr>
              <p:cNvPr id="6" name="Picture 519138804">
                <a:extLst>
                  <a:ext uri="{FF2B5EF4-FFF2-40B4-BE49-F238E27FC236}">
                    <a16:creationId xmlns:a16="http://schemas.microsoft.com/office/drawing/2014/main" id="{42DBD0B6-8381-E721-9760-1A67254CCF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364436" y="1339850"/>
                <a:ext cx="6415128" cy="4178300"/>
              </a:xfrm>
              <a:prstGeom prst="rect">
                <a:avLst/>
              </a:prstGeom>
              <a:noFill/>
            </p:spPr>
          </p:pic>
          <p:sp>
            <p:nvSpPr>
              <p:cNvPr id="7" name="正方形/長方形 6">
                <a:extLst>
                  <a:ext uri="{FF2B5EF4-FFF2-40B4-BE49-F238E27FC236}">
                    <a16:creationId xmlns:a16="http://schemas.microsoft.com/office/drawing/2014/main" id="{8DD1C7EC-6F99-5D13-6CCE-C678608ED4A6}"/>
                  </a:ext>
                </a:extLst>
              </p:cNvPr>
              <p:cNvSpPr/>
              <p:nvPr/>
            </p:nvSpPr>
            <p:spPr>
              <a:xfrm>
                <a:off x="1039933" y="1188347"/>
                <a:ext cx="1415322" cy="9578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Display</a:t>
                </a:r>
                <a:r>
                  <a:rPr kumimoji="1" lang="en-US" altLang="ja-JP" sz="2400">
                    <a:solidFill>
                      <a:prstClr val="black"/>
                    </a:solidFill>
                    <a:latin typeface="Arial" panose="020B0604020202020204" pitchFamily="34" charset="0"/>
                    <a:ea typeface="游ゴシック" panose="020B0400000000000000" pitchFamily="50" charset="-128"/>
                    <a:cs typeface="Arial" panose="020B0604020202020204" pitchFamily="34" charset="0"/>
                  </a:rPr>
                  <a:t> </a:t>
                </a: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Panel</a:t>
                </a:r>
                <a:endParaRPr kumimoji="1" lang="ja-JP" altLang="en-US" sz="24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8" name="正方形/長方形 7">
                <a:extLst>
                  <a:ext uri="{FF2B5EF4-FFF2-40B4-BE49-F238E27FC236}">
                    <a16:creationId xmlns:a16="http://schemas.microsoft.com/office/drawing/2014/main" id="{081C23D8-FA0C-C3C8-6A86-D09047A8800B}"/>
                  </a:ext>
                </a:extLst>
              </p:cNvPr>
              <p:cNvSpPr/>
              <p:nvPr/>
            </p:nvSpPr>
            <p:spPr>
              <a:xfrm>
                <a:off x="4806813" y="1381540"/>
                <a:ext cx="1118352" cy="69822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Lens</a:t>
                </a:r>
                <a:r>
                  <a:rPr kumimoji="1" lang="en-US" altLang="ja-JP" sz="2400">
                    <a:solidFill>
                      <a:prstClr val="black"/>
                    </a:solidFill>
                    <a:latin typeface="Arial" panose="020B0604020202020204" pitchFamily="34" charset="0"/>
                    <a:ea typeface="游ゴシック" panose="020B0400000000000000" pitchFamily="50" charset="-128"/>
                    <a:cs typeface="Arial" panose="020B0604020202020204" pitchFamily="34" charset="0"/>
                  </a:rPr>
                  <a:t> </a:t>
                </a:r>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Array</a:t>
                </a:r>
                <a:endParaRPr kumimoji="1" lang="ja-JP" altLang="en-US" sz="24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sp>
            <p:nvSpPr>
              <p:cNvPr id="9" name="正方形/長方形 8">
                <a:extLst>
                  <a:ext uri="{FF2B5EF4-FFF2-40B4-BE49-F238E27FC236}">
                    <a16:creationId xmlns:a16="http://schemas.microsoft.com/office/drawing/2014/main" id="{EBD2A766-BEDB-EC0F-6918-0C14661FD2BB}"/>
                  </a:ext>
                </a:extLst>
              </p:cNvPr>
              <p:cNvSpPr/>
              <p:nvPr/>
            </p:nvSpPr>
            <p:spPr>
              <a:xfrm>
                <a:off x="536354" y="2395365"/>
                <a:ext cx="1830736" cy="95788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Elemental</a:t>
                </a:r>
                <a:endParaRPr kumimoji="1" lang="en-US" altLang="ja-JP" sz="2400">
                  <a:solidFill>
                    <a:prstClr val="black"/>
                  </a:solidFill>
                  <a:latin typeface="Arial" panose="020B0604020202020204" pitchFamily="34" charset="0"/>
                  <a:ea typeface="游ゴシック" panose="020B0400000000000000" pitchFamily="50" charset="-128"/>
                  <a:cs typeface="Arial" panose="020B0604020202020204" pitchFamily="34" charset="0"/>
                </a:endParaRPr>
              </a:p>
              <a:p>
                <a:pPr algn="ctr" defTabSz="685800"/>
                <a:r>
                  <a:rPr kumimoji="1" lang="en-US" altLang="ja-JP" sz="3200">
                    <a:solidFill>
                      <a:prstClr val="black"/>
                    </a:solidFill>
                    <a:latin typeface="Arial" panose="020B0604020202020204" pitchFamily="34" charset="0"/>
                    <a:ea typeface="游ゴシック" panose="020B0400000000000000" pitchFamily="50" charset="-128"/>
                    <a:cs typeface="Arial" panose="020B0604020202020204" pitchFamily="34" charset="0"/>
                  </a:rPr>
                  <a:t>Image</a:t>
                </a:r>
                <a:endParaRPr kumimoji="1" lang="ja-JP" altLang="en-US" sz="24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4B1119D9-2D66-20EC-1F21-D804E5D9BDFF}"/>
                    </a:ext>
                  </a:extLst>
                </p:cNvPr>
                <p:cNvSpPr txBox="1"/>
                <p:nvPr/>
              </p:nvSpPr>
              <p:spPr>
                <a:xfrm>
                  <a:off x="8484659" y="3400565"/>
                  <a:ext cx="3002494" cy="1063437"/>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3200" i="1">
                            <a:latin typeface="Cambria Math" panose="02040503050406030204" pitchFamily="18" charset="0"/>
                          </a:rPr>
                          <m:t>𝜃</m:t>
                        </m:r>
                        <m:r>
                          <a:rPr lang="en-US" altLang="ja-JP" sz="3200" i="1">
                            <a:latin typeface="Cambria Math" panose="02040503050406030204" pitchFamily="18" charset="0"/>
                          </a:rPr>
                          <m:t>=2</m:t>
                        </m:r>
                        <m:func>
                          <m:funcPr>
                            <m:ctrlPr>
                              <a:rPr lang="en-US" altLang="ja-JP" sz="3200" i="1">
                                <a:latin typeface="Cambria Math" panose="02040503050406030204" pitchFamily="18" charset="0"/>
                              </a:rPr>
                            </m:ctrlPr>
                          </m:funcPr>
                          <m:fName>
                            <m:sSup>
                              <m:sSupPr>
                                <m:ctrlPr>
                                  <a:rPr lang="en-US" altLang="ja-JP" sz="3200" i="1">
                                    <a:latin typeface="Cambria Math" panose="02040503050406030204" pitchFamily="18" charset="0"/>
                                  </a:rPr>
                                </m:ctrlPr>
                              </m:sSupPr>
                              <m:e>
                                <m:r>
                                  <m:rPr>
                                    <m:sty m:val="p"/>
                                  </m:rPr>
                                  <a:rPr lang="en-US" altLang="ja-JP" sz="3200">
                                    <a:latin typeface="Cambria Math" panose="02040503050406030204" pitchFamily="18" charset="0"/>
                                  </a:rPr>
                                  <m:t>tan</m:t>
                                </m:r>
                              </m:e>
                              <m:sup>
                                <m:r>
                                  <a:rPr lang="en-US" altLang="ja-JP" sz="3200" i="1">
                                    <a:latin typeface="Cambria Math" panose="02040503050406030204" pitchFamily="18" charset="0"/>
                                  </a:rPr>
                                  <m:t>−1</m:t>
                                </m:r>
                              </m:sup>
                            </m:sSup>
                          </m:fName>
                          <m:e>
                            <m:d>
                              <m:dPr>
                                <m:ctrlPr>
                                  <a:rPr lang="en-US" altLang="ja-JP" sz="3200" i="1">
                                    <a:latin typeface="Cambria Math" panose="02040503050406030204" pitchFamily="18" charset="0"/>
                                  </a:rPr>
                                </m:ctrlPr>
                              </m:dPr>
                              <m:e>
                                <m:f>
                                  <m:fPr>
                                    <m:ctrlPr>
                                      <a:rPr lang="en-US" altLang="ja-JP" sz="3200" i="1">
                                        <a:latin typeface="Cambria Math" panose="02040503050406030204" pitchFamily="18" charset="0"/>
                                      </a:rPr>
                                    </m:ctrlPr>
                                  </m:fPr>
                                  <m:num>
                                    <m:r>
                                      <a:rPr lang="en-US" altLang="ja-JP" sz="3200" i="1">
                                        <a:latin typeface="Cambria Math" panose="02040503050406030204" pitchFamily="18" charset="0"/>
                                      </a:rPr>
                                      <m:t>𝑝</m:t>
                                    </m:r>
                                  </m:num>
                                  <m:den>
                                    <m:r>
                                      <a:rPr lang="en-US" altLang="ja-JP" sz="3200" i="1">
                                        <a:latin typeface="Cambria Math" panose="02040503050406030204" pitchFamily="18" charset="0"/>
                                      </a:rPr>
                                      <m:t>2</m:t>
                                    </m:r>
                                    <m:r>
                                      <a:rPr lang="en-US" altLang="ja-JP" sz="3200" i="1">
                                        <a:latin typeface="Cambria Math" panose="02040503050406030204" pitchFamily="18" charset="0"/>
                                      </a:rPr>
                                      <m:t>𝑔</m:t>
                                    </m:r>
                                  </m:den>
                                </m:f>
                              </m:e>
                            </m:d>
                          </m:e>
                        </m:func>
                      </m:oMath>
                    </m:oMathPara>
                  </a14:m>
                  <a:endParaRPr lang="en-US" altLang="ja-JP" sz="2400">
                    <a:latin typeface="Arial" panose="020B0604020202020204" pitchFamily="34" charset="0"/>
                    <a:cs typeface="Arial" panose="020B0604020202020204" pitchFamily="34" charset="0"/>
                  </a:endParaRPr>
                </a:p>
              </p:txBody>
            </p:sp>
          </mc:Choice>
          <mc:Fallback xmlns="">
            <p:sp>
              <p:nvSpPr>
                <p:cNvPr id="5" name="テキスト ボックス 4">
                  <a:extLst>
                    <a:ext uri="{FF2B5EF4-FFF2-40B4-BE49-F238E27FC236}">
                      <a16:creationId xmlns:a16="http://schemas.microsoft.com/office/drawing/2014/main" id="{4B1119D9-2D66-20EC-1F21-D804E5D9BDFF}"/>
                    </a:ext>
                  </a:extLst>
                </p:cNvPr>
                <p:cNvSpPr txBox="1">
                  <a:spLocks noRot="1" noChangeAspect="1" noMove="1" noResize="1" noEditPoints="1" noAdjustHandles="1" noChangeArrowheads="1" noChangeShapeType="1" noTextEdit="1"/>
                </p:cNvSpPr>
                <p:nvPr/>
              </p:nvSpPr>
              <p:spPr>
                <a:xfrm>
                  <a:off x="8484659" y="3400565"/>
                  <a:ext cx="3002494" cy="1063437"/>
                </a:xfrm>
                <a:prstGeom prst="rect">
                  <a:avLst/>
                </a:prstGeom>
                <a:blipFill>
                  <a:blip r:embed="rId4"/>
                  <a:stretch>
                    <a:fillRect/>
                  </a:stretch>
                </a:blipFill>
                <a:ln>
                  <a:solidFill>
                    <a:schemeClr val="accent1"/>
                  </a:solidFill>
                </a:ln>
              </p:spPr>
              <p:txBody>
                <a:bodyPr/>
                <a:lstStyle/>
                <a:p>
                  <a:r>
                    <a:rPr lang="en-US">
                      <a:noFill/>
                    </a:rPr>
                    <a:t> </a:t>
                  </a:r>
                </a:p>
              </p:txBody>
            </p:sp>
          </mc:Fallback>
        </mc:AlternateContent>
      </p:grpSp>
      <p:sp>
        <p:nvSpPr>
          <p:cNvPr id="10" name="Slide Number Placeholder 3">
            <a:extLst>
              <a:ext uri="{FF2B5EF4-FFF2-40B4-BE49-F238E27FC236}">
                <a16:creationId xmlns:a16="http://schemas.microsoft.com/office/drawing/2014/main" id="{375E1200-C796-3EBE-0543-334B494C32AF}"/>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5</a:t>
            </a:fld>
            <a:endParaRPr lang="en-US" sz="4000" dirty="0"/>
          </a:p>
        </p:txBody>
      </p:sp>
      <mc:AlternateContent xmlns:mc="http://schemas.openxmlformats.org/markup-compatibility/2006" xmlns:a14="http://schemas.microsoft.com/office/drawing/2010/main">
        <mc:Choice Requires="a14">
          <p:sp>
            <p:nvSpPr>
              <p:cNvPr id="11" name="正方形/長方形 10">
                <a:extLst>
                  <a:ext uri="{FF2B5EF4-FFF2-40B4-BE49-F238E27FC236}">
                    <a16:creationId xmlns:a16="http://schemas.microsoft.com/office/drawing/2014/main" id="{C82BAC28-2690-7608-AEBC-C3B4A13194E8}"/>
                  </a:ext>
                </a:extLst>
              </p:cNvPr>
              <p:cNvSpPr/>
              <p:nvPr/>
            </p:nvSpPr>
            <p:spPr>
              <a:xfrm>
                <a:off x="3332381" y="3394367"/>
                <a:ext cx="286892" cy="6150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14:m>
                  <m:oMathPara xmlns:m="http://schemas.openxmlformats.org/officeDocument/2006/math">
                    <m:oMathParaPr>
                      <m:jc m:val="center"/>
                    </m:oMathParaPr>
                    <m:oMath xmlns:m="http://schemas.openxmlformats.org/officeDocument/2006/math">
                      <m:r>
                        <a:rPr kumimoji="1" lang="en-US" altLang="ja-JP" sz="4000" i="1" dirty="0" smtClean="0">
                          <a:solidFill>
                            <a:prstClr val="black"/>
                          </a:solidFill>
                          <a:latin typeface="Cambria Math" panose="02040503050406030204" pitchFamily="18" charset="0"/>
                          <a:ea typeface="游ゴシック" panose="020B0400000000000000" pitchFamily="50" charset="-128"/>
                          <a:cs typeface="Arial" panose="020B0604020202020204" pitchFamily="34" charset="0"/>
                        </a:rPr>
                        <m:t>𝑝</m:t>
                      </m:r>
                    </m:oMath>
                  </m:oMathPara>
                </a14:m>
                <a:endParaRPr kumimoji="1" lang="ja-JP" altLang="en-US" sz="32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1" name="正方形/長方形 10">
                <a:extLst>
                  <a:ext uri="{FF2B5EF4-FFF2-40B4-BE49-F238E27FC236}">
                    <a16:creationId xmlns:a16="http://schemas.microsoft.com/office/drawing/2014/main" id="{C82BAC28-2690-7608-AEBC-C3B4A13194E8}"/>
                  </a:ext>
                </a:extLst>
              </p:cNvPr>
              <p:cNvSpPr>
                <a:spLocks noRot="1" noChangeAspect="1" noMove="1" noResize="1" noEditPoints="1" noAdjustHandles="1" noChangeArrowheads="1" noChangeShapeType="1" noTextEdit="1"/>
              </p:cNvSpPr>
              <p:nvPr/>
            </p:nvSpPr>
            <p:spPr>
              <a:xfrm>
                <a:off x="3332381" y="3394367"/>
                <a:ext cx="286892" cy="615007"/>
              </a:xfrm>
              <a:prstGeom prst="rect">
                <a:avLst/>
              </a:prstGeom>
              <a:blipFill>
                <a:blip r:embed="rId5"/>
                <a:stretch>
                  <a:fillRect l="-22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正方形/長方形 11">
                <a:extLst>
                  <a:ext uri="{FF2B5EF4-FFF2-40B4-BE49-F238E27FC236}">
                    <a16:creationId xmlns:a16="http://schemas.microsoft.com/office/drawing/2014/main" id="{1ACA1B36-CE11-4063-91E3-AC88BA76DE89}"/>
                  </a:ext>
                </a:extLst>
              </p:cNvPr>
              <p:cNvSpPr/>
              <p:nvPr/>
            </p:nvSpPr>
            <p:spPr>
              <a:xfrm>
                <a:off x="5012215" y="4721206"/>
                <a:ext cx="286892" cy="61500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14:m>
                  <m:oMathPara xmlns:m="http://schemas.openxmlformats.org/officeDocument/2006/math">
                    <m:oMathParaPr>
                      <m:jc m:val="center"/>
                    </m:oMathParaPr>
                    <m:oMath xmlns:m="http://schemas.openxmlformats.org/officeDocument/2006/math">
                      <m:r>
                        <a:rPr kumimoji="1" lang="en-US" altLang="ja-JP" sz="4000" b="0" i="1" dirty="0" smtClean="0">
                          <a:solidFill>
                            <a:prstClr val="black"/>
                          </a:solidFill>
                          <a:latin typeface="Cambria Math" panose="02040503050406030204" pitchFamily="18" charset="0"/>
                          <a:ea typeface="游ゴシック" panose="020B0400000000000000" pitchFamily="50" charset="-128"/>
                          <a:cs typeface="Arial" panose="020B0604020202020204" pitchFamily="34" charset="0"/>
                        </a:rPr>
                        <m:t>𝑔</m:t>
                      </m:r>
                    </m:oMath>
                  </m:oMathPara>
                </a14:m>
                <a:endParaRPr kumimoji="1" lang="ja-JP" altLang="en-US" sz="32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2" name="正方形/長方形 11">
                <a:extLst>
                  <a:ext uri="{FF2B5EF4-FFF2-40B4-BE49-F238E27FC236}">
                    <a16:creationId xmlns:a16="http://schemas.microsoft.com/office/drawing/2014/main" id="{1ACA1B36-CE11-4063-91E3-AC88BA76DE89}"/>
                  </a:ext>
                </a:extLst>
              </p:cNvPr>
              <p:cNvSpPr>
                <a:spLocks noRot="1" noChangeAspect="1" noMove="1" noResize="1" noEditPoints="1" noAdjustHandles="1" noChangeArrowheads="1" noChangeShapeType="1" noTextEdit="1"/>
              </p:cNvSpPr>
              <p:nvPr/>
            </p:nvSpPr>
            <p:spPr>
              <a:xfrm>
                <a:off x="5012215" y="4721206"/>
                <a:ext cx="286892" cy="615007"/>
              </a:xfrm>
              <a:prstGeom prst="rect">
                <a:avLst/>
              </a:prstGeom>
              <a:blipFill>
                <a:blip r:embed="rId6"/>
                <a:stretch>
                  <a:fillRect l="-24000"/>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正方形/長方形 12">
                <a:extLst>
                  <a:ext uri="{FF2B5EF4-FFF2-40B4-BE49-F238E27FC236}">
                    <a16:creationId xmlns:a16="http://schemas.microsoft.com/office/drawing/2014/main" id="{D6CE4A86-839B-957F-DB9F-B5CFADE3A91C}"/>
                  </a:ext>
                </a:extLst>
              </p:cNvPr>
              <p:cNvSpPr/>
              <p:nvPr/>
            </p:nvSpPr>
            <p:spPr>
              <a:xfrm>
                <a:off x="7458353" y="3510878"/>
                <a:ext cx="286892" cy="5223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14:m>
                  <m:oMathPara xmlns:m="http://schemas.openxmlformats.org/officeDocument/2006/math">
                    <m:oMathParaPr>
                      <m:jc m:val="center"/>
                    </m:oMathParaPr>
                    <m:oMath xmlns:m="http://schemas.openxmlformats.org/officeDocument/2006/math">
                      <m:r>
                        <a:rPr kumimoji="1" lang="en-US" altLang="ja-JP" sz="4000" b="0" i="1" smtClean="0">
                          <a:solidFill>
                            <a:prstClr val="black"/>
                          </a:solidFill>
                          <a:latin typeface="Cambria Math" panose="02040503050406030204" pitchFamily="18" charset="0"/>
                          <a:ea typeface="游ゴシック" panose="020B0400000000000000" pitchFamily="50" charset="-128"/>
                          <a:cs typeface="Arial" panose="020B0604020202020204" pitchFamily="34" charset="0"/>
                        </a:rPr>
                        <m:t>𝜃</m:t>
                      </m:r>
                    </m:oMath>
                  </m:oMathPara>
                </a14:m>
                <a:endParaRPr kumimoji="1" lang="ja-JP" altLang="en-US" sz="3200">
                  <a:solidFill>
                    <a:prstClr val="black"/>
                  </a:solidFill>
                  <a:latin typeface="Arial" panose="020B0604020202020204" pitchFamily="34" charset="0"/>
                  <a:ea typeface="游ゴシック" panose="020B0400000000000000" pitchFamily="50" charset="-128"/>
                  <a:cs typeface="Arial" panose="020B0604020202020204" pitchFamily="34" charset="0"/>
                </a:endParaRPr>
              </a:p>
            </p:txBody>
          </p:sp>
        </mc:Choice>
        <mc:Fallback xmlns="">
          <p:sp>
            <p:nvSpPr>
              <p:cNvPr id="13" name="正方形/長方形 12">
                <a:extLst>
                  <a:ext uri="{FF2B5EF4-FFF2-40B4-BE49-F238E27FC236}">
                    <a16:creationId xmlns:a16="http://schemas.microsoft.com/office/drawing/2014/main" id="{D6CE4A86-839B-957F-DB9F-B5CFADE3A91C}"/>
                  </a:ext>
                </a:extLst>
              </p:cNvPr>
              <p:cNvSpPr>
                <a:spLocks noRot="1" noChangeAspect="1" noMove="1" noResize="1" noEditPoints="1" noAdjustHandles="1" noChangeArrowheads="1" noChangeShapeType="1" noTextEdit="1"/>
              </p:cNvSpPr>
              <p:nvPr/>
            </p:nvSpPr>
            <p:spPr>
              <a:xfrm>
                <a:off x="7458353" y="3510878"/>
                <a:ext cx="286892" cy="522381"/>
              </a:xfrm>
              <a:prstGeom prst="rect">
                <a:avLst/>
              </a:prstGeom>
              <a:blipFill>
                <a:blip r:embed="rId7"/>
                <a:stretch>
                  <a:fillRect l="-13725"/>
                </a:stretch>
              </a:blipFill>
              <a:ln>
                <a:solidFill>
                  <a:schemeClr val="bg1"/>
                </a:solidFill>
              </a:ln>
            </p:spPr>
            <p:txBody>
              <a:bodyPr/>
              <a:lstStyle/>
              <a:p>
                <a:r>
                  <a:rPr lang="en-US">
                    <a:noFill/>
                  </a:rPr>
                  <a:t> </a:t>
                </a:r>
              </a:p>
            </p:txBody>
          </p:sp>
        </mc:Fallback>
      </mc:AlternateContent>
    </p:spTree>
    <p:extLst>
      <p:ext uri="{BB962C8B-B14F-4D97-AF65-F5344CB8AC3E}">
        <p14:creationId xmlns:p14="http://schemas.microsoft.com/office/powerpoint/2010/main" val="68003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30FA4-E0DD-E110-135E-AFCADF44450D}"/>
            </a:ext>
          </a:extLst>
        </p:cNvPr>
        <p:cNvGrpSpPr/>
        <p:nvPr/>
      </p:nvGrpSpPr>
      <p:grpSpPr>
        <a:xfrm>
          <a:off x="0" y="0"/>
          <a:ext cx="0" cy="0"/>
          <a:chOff x="0" y="0"/>
          <a:chExt cx="0" cy="0"/>
        </a:xfrm>
      </p:grpSpPr>
      <p:sp>
        <p:nvSpPr>
          <p:cNvPr id="21" name="タイトル 1">
            <a:extLst>
              <a:ext uri="{FF2B5EF4-FFF2-40B4-BE49-F238E27FC236}">
                <a16:creationId xmlns:a16="http://schemas.microsoft.com/office/drawing/2014/main" id="{1AA749E1-10F8-F63A-7BB8-64946225C417}"/>
              </a:ext>
            </a:extLst>
          </p:cNvPr>
          <p:cNvSpPr txBox="1">
            <a:spLocks/>
          </p:cNvSpPr>
          <p:nvPr/>
        </p:nvSpPr>
        <p:spPr>
          <a:xfrm>
            <a:off x="1097280" y="323202"/>
            <a:ext cx="10058400" cy="1450757"/>
          </a:xfrm>
          <a:prstGeom prst="rect">
            <a:avLst/>
          </a:prstGeom>
        </p:spPr>
        <p:txBody>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r>
              <a:rPr lang="ja-JP" altLang="en-US" dirty="0"/>
              <a:t>目次</a:t>
            </a:r>
          </a:p>
        </p:txBody>
      </p:sp>
      <p:sp>
        <p:nvSpPr>
          <p:cNvPr id="22" name="コンテンツ プレースホルダー 2">
            <a:extLst>
              <a:ext uri="{FF2B5EF4-FFF2-40B4-BE49-F238E27FC236}">
                <a16:creationId xmlns:a16="http://schemas.microsoft.com/office/drawing/2014/main" id="{C8FC4242-AF48-EA11-692A-12FB403D6525}"/>
              </a:ext>
            </a:extLst>
          </p:cNvPr>
          <p:cNvSpPr txBox="1">
            <a:spLocks/>
          </p:cNvSpPr>
          <p:nvPr/>
        </p:nvSpPr>
        <p:spPr>
          <a:xfrm>
            <a:off x="960802" y="1180530"/>
            <a:ext cx="10058400" cy="5109235"/>
          </a:xfrm>
          <a:prstGeom prst="rect">
            <a:avLst/>
          </a:prstGeom>
        </p:spPr>
        <p:txBody>
          <a:bodyPr>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solidFill>
                  <a:schemeClr val="tx1"/>
                </a:solidFill>
              </a:rPr>
              <a:t>・粗インテグラル表示</a:t>
            </a:r>
            <a:r>
              <a:rPr lang="en-US" altLang="ja-JP" sz="3600" dirty="0">
                <a:solidFill>
                  <a:schemeClr val="tx1"/>
                </a:solidFill>
              </a:rPr>
              <a:t>(CII)</a:t>
            </a:r>
          </a:p>
          <a:p>
            <a:pPr marL="0" indent="0">
              <a:buFont typeface="Calibri" panose="020F0502020204030204" pitchFamily="34" charset="0"/>
              <a:buNone/>
            </a:pPr>
            <a:r>
              <a:rPr lang="ja-JP" altLang="en-US" sz="3600" dirty="0">
                <a:solidFill>
                  <a:schemeClr val="tx1"/>
                </a:solidFill>
              </a:rPr>
              <a:t>・先行研究</a:t>
            </a:r>
            <a:endParaRPr lang="en-US" altLang="ja-JP" sz="3600" dirty="0">
              <a:solidFill>
                <a:schemeClr val="tx1"/>
              </a:solidFill>
            </a:endParaRPr>
          </a:p>
          <a:p>
            <a:pPr marL="201168" lvl="1" indent="0">
              <a:buFont typeface="Calibri" pitchFamily="34" charset="0"/>
              <a:buNone/>
            </a:pPr>
            <a:r>
              <a:rPr lang="en-US" altLang="ja-JP" sz="3600" dirty="0">
                <a:solidFill>
                  <a:srgbClr val="FF0000"/>
                </a:solidFill>
              </a:rPr>
              <a:t>	</a:t>
            </a:r>
            <a:r>
              <a:rPr lang="en-US" altLang="ja-JP" sz="3200" dirty="0">
                <a:solidFill>
                  <a:srgbClr val="FF0000"/>
                </a:solidFill>
              </a:rPr>
              <a:t>‣</a:t>
            </a:r>
            <a:r>
              <a:rPr lang="ja-JP" altLang="en-US" sz="3200" dirty="0">
                <a:solidFill>
                  <a:srgbClr val="FF0000"/>
                </a:solidFill>
              </a:rPr>
              <a:t>偽像の抑制</a:t>
            </a:r>
            <a:endParaRPr lang="en-US" altLang="ja-JP" sz="3600" dirty="0">
              <a:solidFill>
                <a:srgbClr val="FF0000"/>
              </a:solidFill>
            </a:endParaRPr>
          </a:p>
          <a:p>
            <a:pPr marL="201168" lvl="1" indent="0">
              <a:buFont typeface="Calibri" pitchFamily="34" charset="0"/>
              <a:buNone/>
            </a:pPr>
            <a:r>
              <a:rPr lang="en-US" altLang="ja-JP" sz="3200" dirty="0"/>
              <a:t>	‣</a:t>
            </a:r>
            <a:r>
              <a:rPr lang="ja-JP" altLang="en-US" sz="3200" dirty="0"/>
              <a:t>視域の拡大</a:t>
            </a:r>
            <a:endParaRPr lang="en-US" altLang="ja-JP" sz="3200" dirty="0"/>
          </a:p>
          <a:p>
            <a:pPr marL="0" indent="0">
              <a:buFont typeface="Calibri" panose="020F0502020204030204" pitchFamily="34" charset="0"/>
              <a:buNone/>
            </a:pPr>
            <a:r>
              <a:rPr lang="ja-JP" altLang="en-US" sz="3600" dirty="0"/>
              <a:t>・提案手法</a:t>
            </a:r>
            <a:endParaRPr lang="en-US" altLang="ja-JP" sz="3600" dirty="0"/>
          </a:p>
          <a:p>
            <a:pPr marL="201168" lvl="1" indent="0">
              <a:buFont typeface="Calibri" pitchFamily="34" charset="0"/>
              <a:buNone/>
            </a:pPr>
            <a:r>
              <a:rPr lang="en-US" altLang="ja-JP" sz="3200" dirty="0"/>
              <a:t>	‣2</a:t>
            </a:r>
            <a:r>
              <a:rPr lang="ja-JP" altLang="en-US" sz="3200" dirty="0"/>
              <a:t>時分割表示を実装した</a:t>
            </a:r>
            <a:r>
              <a:rPr lang="en-US" altLang="ja-JP" sz="3200" dirty="0"/>
              <a:t>CII</a:t>
            </a:r>
            <a:endParaRPr lang="en-US" altLang="ja-JP" sz="3600" dirty="0"/>
          </a:p>
          <a:p>
            <a:pPr marL="201168" lvl="1" indent="0">
              <a:buFont typeface="Calibri" pitchFamily="34" charset="0"/>
              <a:buNone/>
            </a:pPr>
            <a:r>
              <a:rPr lang="en-US" altLang="ja-JP" sz="3200" dirty="0"/>
              <a:t>	‣</a:t>
            </a:r>
            <a:r>
              <a:rPr lang="ja-JP" altLang="en-US" sz="3200" dirty="0"/>
              <a:t>黒フレームを挿入した時分割表示の実装</a:t>
            </a:r>
            <a:endParaRPr lang="en-US" altLang="ja-JP" sz="3200" dirty="0"/>
          </a:p>
          <a:p>
            <a:pPr marL="0" indent="0">
              <a:buFont typeface="Calibri" panose="020F0502020204030204" pitchFamily="34" charset="0"/>
              <a:buNone/>
            </a:pPr>
            <a:r>
              <a:rPr lang="ja-JP" altLang="en-US" sz="3600" dirty="0"/>
              <a:t>・システムの設計と評価実験</a:t>
            </a:r>
            <a:endParaRPr lang="en-US" altLang="ja-JP" sz="3600" dirty="0"/>
          </a:p>
          <a:p>
            <a:pPr marL="0" indent="0">
              <a:buFont typeface="Calibri" panose="020F0502020204030204" pitchFamily="34" charset="0"/>
              <a:buNone/>
            </a:pPr>
            <a:r>
              <a:rPr lang="ja-JP" altLang="en-US" sz="3600" dirty="0"/>
              <a:t>・まとめ</a:t>
            </a:r>
          </a:p>
        </p:txBody>
      </p:sp>
      <p:sp>
        <p:nvSpPr>
          <p:cNvPr id="23" name="Slide Number Placeholder 3">
            <a:extLst>
              <a:ext uri="{FF2B5EF4-FFF2-40B4-BE49-F238E27FC236}">
                <a16:creationId xmlns:a16="http://schemas.microsoft.com/office/drawing/2014/main" id="{5DE77A35-3BF0-6F3A-636A-BF3C926115FF}"/>
              </a:ext>
            </a:extLst>
          </p:cNvPr>
          <p:cNvSpPr txBox="1">
            <a:spLocks/>
          </p:cNvSpPr>
          <p:nvPr/>
        </p:nvSpPr>
        <p:spPr>
          <a:xfrm>
            <a:off x="9999975" y="6425364"/>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0FF5D62-5703-4480-913F-0FFB55F99876}" type="slidenum">
              <a:rPr lang="en-US" sz="4000" smtClean="0"/>
              <a:pPr/>
              <a:t>6</a:t>
            </a:fld>
            <a:endParaRPr lang="en-US" sz="4000" dirty="0"/>
          </a:p>
        </p:txBody>
      </p:sp>
    </p:spTree>
    <p:extLst>
      <p:ext uri="{BB962C8B-B14F-4D97-AF65-F5344CB8AC3E}">
        <p14:creationId xmlns:p14="http://schemas.microsoft.com/office/powerpoint/2010/main" val="229333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C401A8-68B2-017D-0554-53E7A0F18539}"/>
              </a:ext>
            </a:extLst>
          </p:cNvPr>
          <p:cNvPicPr>
            <a:picLocks noChangeAspect="1"/>
          </p:cNvPicPr>
          <p:nvPr/>
        </p:nvPicPr>
        <p:blipFill>
          <a:blip r:embed="rId3"/>
          <a:srcRect r="4819"/>
          <a:stretch/>
        </p:blipFill>
        <p:spPr>
          <a:xfrm>
            <a:off x="2293915" y="540190"/>
            <a:ext cx="9763460" cy="5769988"/>
          </a:xfrm>
          <a:prstGeom prst="rect">
            <a:avLst/>
          </a:prstGeom>
        </p:spPr>
      </p:pic>
      <p:sp>
        <p:nvSpPr>
          <p:cNvPr id="6" name="コンテンツ プレースホルダー 2">
            <a:extLst>
              <a:ext uri="{FF2B5EF4-FFF2-40B4-BE49-F238E27FC236}">
                <a16:creationId xmlns:a16="http://schemas.microsoft.com/office/drawing/2014/main" id="{A928695D-2660-11FD-B29F-617553F31982}"/>
              </a:ext>
            </a:extLst>
          </p:cNvPr>
          <p:cNvSpPr txBox="1">
            <a:spLocks/>
          </p:cNvSpPr>
          <p:nvPr/>
        </p:nvSpPr>
        <p:spPr>
          <a:xfrm>
            <a:off x="215138" y="3425184"/>
            <a:ext cx="4390321" cy="2237048"/>
          </a:xfrm>
          <a:prstGeom prst="rect">
            <a:avLst/>
          </a:prstGeom>
          <a:ln>
            <a:noFill/>
          </a:ln>
        </p:spPr>
        <p:style>
          <a:lnRef idx="2">
            <a:schemeClr val="dk1"/>
          </a:lnRef>
          <a:fillRef idx="1">
            <a:schemeClr val="lt1"/>
          </a:fillRef>
          <a:effectRef idx="0">
            <a:schemeClr val="dk1"/>
          </a:effectRef>
          <a:fontRef idx="minor">
            <a:schemeClr val="dk1"/>
          </a:fontRef>
        </p:style>
        <p:txBody>
          <a:bodyPr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lgn="ctr">
              <a:buNone/>
            </a:pPr>
            <a:r>
              <a:rPr lang="ja-JP" altLang="en-US" sz="3200" dirty="0">
                <a:solidFill>
                  <a:srgbClr val="FF0000"/>
                </a:solidFill>
              </a:rPr>
              <a:t>・隣接する要素レンズ</a:t>
            </a:r>
            <a:endParaRPr lang="en-US" altLang="ja-JP" sz="3200" dirty="0">
              <a:solidFill>
                <a:srgbClr val="FF0000"/>
              </a:solidFill>
            </a:endParaRPr>
          </a:p>
          <a:p>
            <a:pPr algn="ctr"/>
            <a:r>
              <a:rPr lang="ja-JP" altLang="en-US" sz="3200" dirty="0"/>
              <a:t>から通過する光線に</a:t>
            </a:r>
            <a:endParaRPr lang="en-US" altLang="ja-JP" sz="3200" dirty="0"/>
          </a:p>
          <a:p>
            <a:pPr algn="ctr"/>
            <a:r>
              <a:rPr lang="ja-JP" altLang="en-US" sz="3200" dirty="0"/>
              <a:t>　より</a:t>
            </a:r>
            <a:r>
              <a:rPr lang="ja-JP" altLang="en-US" sz="3200" dirty="0">
                <a:solidFill>
                  <a:srgbClr val="FF0000"/>
                </a:solidFill>
              </a:rPr>
              <a:t>偽像</a:t>
            </a:r>
            <a:r>
              <a:rPr lang="ja-JP" altLang="en-US" sz="3200" dirty="0"/>
              <a:t>が形成される</a:t>
            </a:r>
            <a:endParaRPr lang="en-US" altLang="ja-JP" dirty="0"/>
          </a:p>
        </p:txBody>
      </p:sp>
      <p:sp>
        <p:nvSpPr>
          <p:cNvPr id="7" name="Slide Number Placeholder 3">
            <a:extLst>
              <a:ext uri="{FF2B5EF4-FFF2-40B4-BE49-F238E27FC236}">
                <a16:creationId xmlns:a16="http://schemas.microsoft.com/office/drawing/2014/main" id="{E9CD772A-3C59-B3BC-EC44-4F0DDA0E4CBA}"/>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7</a:t>
            </a:fld>
            <a:endParaRPr lang="en-US" sz="4000"/>
          </a:p>
        </p:txBody>
      </p:sp>
      <p:sp>
        <p:nvSpPr>
          <p:cNvPr id="4" name="タイトル 1">
            <a:extLst>
              <a:ext uri="{FF2B5EF4-FFF2-40B4-BE49-F238E27FC236}">
                <a16:creationId xmlns:a16="http://schemas.microsoft.com/office/drawing/2014/main" id="{EE8AAC8A-E8F9-943F-E6B7-05D7DDAB86D4}"/>
              </a:ext>
            </a:extLst>
          </p:cNvPr>
          <p:cNvSpPr txBox="1">
            <a:spLocks/>
          </p:cNvSpPr>
          <p:nvPr/>
        </p:nvSpPr>
        <p:spPr>
          <a:xfrm>
            <a:off x="1097280" y="286604"/>
            <a:ext cx="8116762"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lang="en-US" altLang="ja-JP">
                <a:latin typeface="+mj-ea"/>
              </a:rPr>
              <a:t>CII</a:t>
            </a:r>
            <a:r>
              <a:rPr lang="ja-JP" altLang="en-US">
                <a:latin typeface="+mj-ea"/>
              </a:rPr>
              <a:t>の問題点</a:t>
            </a:r>
            <a:endParaRPr lang="ja-JP" altLang="en-US"/>
          </a:p>
        </p:txBody>
      </p:sp>
    </p:spTree>
    <p:extLst>
      <p:ext uri="{BB962C8B-B14F-4D97-AF65-F5344CB8AC3E}">
        <p14:creationId xmlns:p14="http://schemas.microsoft.com/office/powerpoint/2010/main" val="1997126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9FE52-5B28-1D8B-375B-DD6C43ED960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7D5DCE9-C310-5245-120A-52B89DFBC126}"/>
              </a:ext>
            </a:extLst>
          </p:cNvPr>
          <p:cNvSpPr txBox="1">
            <a:spLocks/>
          </p:cNvSpPr>
          <p:nvPr/>
        </p:nvSpPr>
        <p:spPr>
          <a:xfrm>
            <a:off x="1097279" y="286604"/>
            <a:ext cx="8846099" cy="967478"/>
          </a:xfrm>
          <a:prstGeom prst="rect">
            <a:avLst/>
          </a:prstGeom>
        </p:spPr>
        <p:txBody>
          <a:bodyPr>
            <a:normAutofit/>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a:t>従来手法で用いる要素画像</a:t>
            </a:r>
            <a:endParaRPr lang="ja-JP" altLang="en-US"/>
          </a:p>
        </p:txBody>
      </p:sp>
      <p:sp>
        <p:nvSpPr>
          <p:cNvPr id="3" name="Slide Number Placeholder 3">
            <a:extLst>
              <a:ext uri="{FF2B5EF4-FFF2-40B4-BE49-F238E27FC236}">
                <a16:creationId xmlns:a16="http://schemas.microsoft.com/office/drawing/2014/main" id="{52A0762B-3EEC-2CAE-20C3-7B487685CD64}"/>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8</a:t>
            </a:fld>
            <a:endParaRPr lang="en-US" sz="4000"/>
          </a:p>
        </p:txBody>
      </p:sp>
      <p:pic>
        <p:nvPicPr>
          <p:cNvPr id="6" name="図 5" descr="黒い背景と白い文字&#10;&#10;AI によって生成されたコンテンツは間違っている可能性があります。">
            <a:extLst>
              <a:ext uri="{FF2B5EF4-FFF2-40B4-BE49-F238E27FC236}">
                <a16:creationId xmlns:a16="http://schemas.microsoft.com/office/drawing/2014/main" id="{5E3554C7-5C03-099D-321B-FC6D8D183D8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136000" y="1756800"/>
            <a:ext cx="7920000" cy="4455000"/>
          </a:xfrm>
          <a:prstGeom prst="rect">
            <a:avLst/>
          </a:prstGeom>
        </p:spPr>
      </p:pic>
      <p:sp>
        <p:nvSpPr>
          <p:cNvPr id="9" name="テキスト ボックス 8">
            <a:extLst>
              <a:ext uri="{FF2B5EF4-FFF2-40B4-BE49-F238E27FC236}">
                <a16:creationId xmlns:a16="http://schemas.microsoft.com/office/drawing/2014/main" id="{68F9D423-5B0E-90D1-79CD-5CA9A6C976CD}"/>
              </a:ext>
            </a:extLst>
          </p:cNvPr>
          <p:cNvSpPr txBox="1"/>
          <p:nvPr/>
        </p:nvSpPr>
        <p:spPr>
          <a:xfrm>
            <a:off x="4629237" y="1023634"/>
            <a:ext cx="2933525" cy="646331"/>
          </a:xfrm>
          <a:prstGeom prst="rect">
            <a:avLst/>
          </a:prstGeom>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sz="3600">
                <a:latin typeface="Arial" panose="020B0604020202020204" pitchFamily="34" charset="0"/>
                <a:cs typeface="Arial" panose="020B0604020202020204" pitchFamily="34" charset="0"/>
              </a:rPr>
              <a:t>常に表示する</a:t>
            </a:r>
            <a:endParaRPr lang="en-US" altLang="ja-JP"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241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コンテンツ プレースホルダー 2">
            <a:extLst>
              <a:ext uri="{FF2B5EF4-FFF2-40B4-BE49-F238E27FC236}">
                <a16:creationId xmlns:a16="http://schemas.microsoft.com/office/drawing/2014/main" id="{A4588010-DAB0-1697-9F6A-8C6200FC2B54}"/>
              </a:ext>
            </a:extLst>
          </p:cNvPr>
          <p:cNvSpPr txBox="1">
            <a:spLocks/>
          </p:cNvSpPr>
          <p:nvPr/>
        </p:nvSpPr>
        <p:spPr>
          <a:xfrm>
            <a:off x="636711" y="1957431"/>
            <a:ext cx="4230255" cy="180134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ja-JP" altLang="en-US" sz="3600" dirty="0"/>
              <a:t>視域角が小さいため</a:t>
            </a:r>
            <a:br>
              <a:rPr lang="en-US" altLang="ja-JP" sz="3600" dirty="0"/>
            </a:br>
            <a:r>
              <a:rPr lang="ja-JP" altLang="en-US" sz="3600" dirty="0">
                <a:solidFill>
                  <a:srgbClr val="FF0000"/>
                </a:solidFill>
              </a:rPr>
              <a:t>視域幅</a:t>
            </a:r>
            <a:r>
              <a:rPr lang="ja-JP" altLang="en-US" sz="3600" dirty="0"/>
              <a:t>が狭い</a:t>
            </a:r>
            <a:br>
              <a:rPr lang="en-US" altLang="ja-JP" dirty="0"/>
            </a:br>
            <a:br>
              <a:rPr lang="en-US" altLang="ja-JP" dirty="0"/>
            </a:br>
            <a:endParaRPr lang="en-US" altLang="ja-JP" dirty="0"/>
          </a:p>
          <a:p>
            <a:endParaRPr lang="ja-JP" altLang="en-US" dirty="0"/>
          </a:p>
        </p:txBody>
      </p:sp>
      <p:pic>
        <p:nvPicPr>
          <p:cNvPr id="18" name="図 17">
            <a:extLst>
              <a:ext uri="{FF2B5EF4-FFF2-40B4-BE49-F238E27FC236}">
                <a16:creationId xmlns:a16="http://schemas.microsoft.com/office/drawing/2014/main" id="{5AE73B9B-591E-AD68-44D9-EBCC3DB929D3}"/>
              </a:ext>
            </a:extLst>
          </p:cNvPr>
          <p:cNvPicPr>
            <a:picLocks noGrp="1" noRot="1" noMove="1" noResize="1" noEditPoints="1" noAdjustHandles="1" noChangeArrowheads="1" noChangeShapeType="1" noCrop="1"/>
          </p:cNvPicPr>
          <p:nvPr/>
        </p:nvPicPr>
        <p:blipFill>
          <a:blip r:embed="rId3"/>
          <a:srcRect l="17911" t="37790" r="27518" b="11611"/>
          <a:stretch/>
        </p:blipFill>
        <p:spPr>
          <a:xfrm>
            <a:off x="5155661" y="1254082"/>
            <a:ext cx="6840000" cy="4680000"/>
          </a:xfrm>
          <a:prstGeom prst="rect">
            <a:avLst/>
          </a:prstGeom>
        </p:spPr>
      </p:pic>
      <p:sp>
        <p:nvSpPr>
          <p:cNvPr id="2" name="タイトル 1">
            <a:extLst>
              <a:ext uri="{FF2B5EF4-FFF2-40B4-BE49-F238E27FC236}">
                <a16:creationId xmlns:a16="http://schemas.microsoft.com/office/drawing/2014/main" id="{9010E61D-A9D3-DB7D-F600-02FA3C5D28DC}"/>
              </a:ext>
            </a:extLst>
          </p:cNvPr>
          <p:cNvSpPr txBox="1">
            <a:spLocks/>
          </p:cNvSpPr>
          <p:nvPr/>
        </p:nvSpPr>
        <p:spPr>
          <a:xfrm>
            <a:off x="1097280" y="286604"/>
            <a:ext cx="8116762" cy="967478"/>
          </a:xfrm>
          <a:prstGeom prst="rect">
            <a:avLst/>
          </a:prstGeom>
        </p:spPr>
        <p:txBody>
          <a:bodyPr>
            <a:normAutofit fontScale="92500"/>
          </a:bodyPr>
          <a:lst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a:lstStyle>
          <a:p>
            <a:pPr algn="just"/>
            <a:r>
              <a:rPr kumimoji="1" lang="ja-JP" altLang="en-US" dirty="0">
                <a:latin typeface="+mj-ea"/>
              </a:rPr>
              <a:t>正しい立体像と偽像が重なる様子</a:t>
            </a:r>
            <a:endParaRPr lang="ja-JP" altLang="en-US" dirty="0"/>
          </a:p>
        </p:txBody>
      </p:sp>
      <p:cxnSp>
        <p:nvCxnSpPr>
          <p:cNvPr id="4" name="直線矢印コネクタ 3">
            <a:extLst>
              <a:ext uri="{FF2B5EF4-FFF2-40B4-BE49-F238E27FC236}">
                <a16:creationId xmlns:a16="http://schemas.microsoft.com/office/drawing/2014/main" id="{CE1815D3-DF02-8F1F-181D-C886DCEAFF43}"/>
              </a:ext>
            </a:extLst>
          </p:cNvPr>
          <p:cNvCxnSpPr>
            <a:cxnSpLocks/>
            <a:stCxn id="5" idx="3"/>
            <a:endCxn id="6" idx="3"/>
          </p:cNvCxnSpPr>
          <p:nvPr/>
        </p:nvCxnSpPr>
        <p:spPr>
          <a:xfrm flipV="1">
            <a:off x="4750278" y="4513706"/>
            <a:ext cx="2393383" cy="986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A9E107D-44F4-D8A4-A8FB-3B47AC46A4E2}"/>
              </a:ext>
            </a:extLst>
          </p:cNvPr>
          <p:cNvSpPr txBox="1"/>
          <p:nvPr/>
        </p:nvSpPr>
        <p:spPr>
          <a:xfrm>
            <a:off x="636711" y="4900023"/>
            <a:ext cx="4113567" cy="1200329"/>
          </a:xfrm>
          <a:prstGeom prst="rect">
            <a:avLst/>
          </a:prstGeom>
          <a:noFill/>
        </p:spPr>
        <p:txBody>
          <a:bodyPr wrap="square" rtlCol="0">
            <a:spAutoFit/>
          </a:bodyPr>
          <a:lstStyle/>
          <a:p>
            <a:r>
              <a:rPr kumimoji="1" lang="ja-JP" altLang="en-US" sz="3600" dirty="0"/>
              <a:t>正しい立体像と偽像の一部が</a:t>
            </a:r>
            <a:r>
              <a:rPr kumimoji="1" lang="ja-JP" altLang="en-US" sz="3600" dirty="0">
                <a:solidFill>
                  <a:srgbClr val="FF0000"/>
                </a:solidFill>
              </a:rPr>
              <a:t>重なる</a:t>
            </a:r>
          </a:p>
        </p:txBody>
      </p:sp>
      <p:sp>
        <p:nvSpPr>
          <p:cNvPr id="6" name="楕円 5">
            <a:extLst>
              <a:ext uri="{FF2B5EF4-FFF2-40B4-BE49-F238E27FC236}">
                <a16:creationId xmlns:a16="http://schemas.microsoft.com/office/drawing/2014/main" id="{E7BD5EDF-1F83-8B05-A2C6-9BECB4575E67}"/>
              </a:ext>
            </a:extLst>
          </p:cNvPr>
          <p:cNvSpPr/>
          <p:nvPr/>
        </p:nvSpPr>
        <p:spPr>
          <a:xfrm>
            <a:off x="6985650" y="2855830"/>
            <a:ext cx="1078966" cy="194232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Slide Number Placeholder 3">
            <a:extLst>
              <a:ext uri="{FF2B5EF4-FFF2-40B4-BE49-F238E27FC236}">
                <a16:creationId xmlns:a16="http://schemas.microsoft.com/office/drawing/2014/main" id="{006C0375-0718-A680-A6B3-85F495368631}"/>
              </a:ext>
            </a:extLst>
          </p:cNvPr>
          <p:cNvSpPr>
            <a:spLocks noGrp="1"/>
          </p:cNvSpPr>
          <p:nvPr>
            <p:ph type="sldNum" sz="quarter" idx="12"/>
          </p:nvPr>
        </p:nvSpPr>
        <p:spPr>
          <a:xfrm>
            <a:off x="9999975" y="6425364"/>
            <a:ext cx="2057400" cy="365125"/>
          </a:xfrm>
        </p:spPr>
        <p:txBody>
          <a:bodyPr/>
          <a:lstStyle/>
          <a:p>
            <a:fld id="{E0FF5D62-5703-4480-913F-0FFB55F99876}" type="slidenum">
              <a:rPr lang="en-US" sz="4000" smtClean="0"/>
              <a:pPr/>
              <a:t>9</a:t>
            </a:fld>
            <a:endParaRPr lang="en-US" sz="4000"/>
          </a:p>
        </p:txBody>
      </p:sp>
      <p:sp>
        <p:nvSpPr>
          <p:cNvPr id="11" name="楕円 10">
            <a:extLst>
              <a:ext uri="{FF2B5EF4-FFF2-40B4-BE49-F238E27FC236}">
                <a16:creationId xmlns:a16="http://schemas.microsoft.com/office/drawing/2014/main" id="{A874F266-4CC9-6AD1-C92D-CD84ED62FA04}"/>
              </a:ext>
            </a:extLst>
          </p:cNvPr>
          <p:cNvSpPr/>
          <p:nvPr/>
        </p:nvSpPr>
        <p:spPr>
          <a:xfrm>
            <a:off x="4994890" y="1661424"/>
            <a:ext cx="1923082" cy="2759231"/>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14" name="直線矢印コネクタ 13">
            <a:extLst>
              <a:ext uri="{FF2B5EF4-FFF2-40B4-BE49-F238E27FC236}">
                <a16:creationId xmlns:a16="http://schemas.microsoft.com/office/drawing/2014/main" id="{5F6D3F35-CBA5-D56E-51E0-F6EABB2112CD}"/>
              </a:ext>
            </a:extLst>
          </p:cNvPr>
          <p:cNvCxnSpPr>
            <a:cxnSpLocks/>
            <a:stCxn id="17" idx="3"/>
          </p:cNvCxnSpPr>
          <p:nvPr/>
        </p:nvCxnSpPr>
        <p:spPr>
          <a:xfrm flipV="1">
            <a:off x="4344896" y="3634946"/>
            <a:ext cx="743087" cy="3840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2E63402-69D0-D2C8-7AA9-BAFADD5C2D9D}"/>
              </a:ext>
            </a:extLst>
          </p:cNvPr>
          <p:cNvSpPr txBox="1"/>
          <p:nvPr/>
        </p:nvSpPr>
        <p:spPr>
          <a:xfrm>
            <a:off x="636711" y="3695871"/>
            <a:ext cx="3708185" cy="646331"/>
          </a:xfrm>
          <a:prstGeom prst="rect">
            <a:avLst/>
          </a:prstGeom>
          <a:noFill/>
        </p:spPr>
        <p:txBody>
          <a:bodyPr wrap="square" rtlCol="0">
            <a:spAutoFit/>
          </a:bodyPr>
          <a:lstStyle/>
          <a:p>
            <a:r>
              <a:rPr kumimoji="1" lang="ja-JP" altLang="en-US" sz="3600" dirty="0">
                <a:solidFill>
                  <a:srgbClr val="FF0000"/>
                </a:solidFill>
              </a:rPr>
              <a:t>偽像</a:t>
            </a:r>
            <a:r>
              <a:rPr kumimoji="1" lang="ja-JP" altLang="en-US" sz="3600" dirty="0"/>
              <a:t>が観察される</a:t>
            </a:r>
          </a:p>
        </p:txBody>
      </p:sp>
    </p:spTree>
    <p:extLst>
      <p:ext uri="{BB962C8B-B14F-4D97-AF65-F5344CB8AC3E}">
        <p14:creationId xmlns:p14="http://schemas.microsoft.com/office/powerpoint/2010/main" val="157713546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レトロスペクト">
  <a:themeElements>
    <a:clrScheme name="青緑">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6D988EA22508624E8F0F511ADB00D9D5" ma:contentTypeVersion="11" ma:contentTypeDescription="新しいドキュメントを作成します。" ma:contentTypeScope="" ma:versionID="a754cb8651da17e2ba96ed2a631b250e">
  <xsd:schema xmlns:xsd="http://www.w3.org/2001/XMLSchema" xmlns:xs="http://www.w3.org/2001/XMLSchema" xmlns:p="http://schemas.microsoft.com/office/2006/metadata/properties" xmlns:ns2="84086486-7756-4e64-a335-ee24dc980767" xmlns:ns3="90065fc6-3465-4f2a-b51c-db591b175d7e" targetNamespace="http://schemas.microsoft.com/office/2006/metadata/properties" ma:root="true" ma:fieldsID="a083a386601fa441937b2aed87dd64b6" ns2:_="" ns3:_="">
    <xsd:import namespace="84086486-7756-4e64-a335-ee24dc980767"/>
    <xsd:import namespace="90065fc6-3465-4f2a-b51c-db591b175d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86486-7756-4e64-a335-ee24dc9807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2f566ec5-32a6-4ec1-8c14-5dab5ced459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0065fc6-3465-4f2a-b51c-db591b175d7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f6f2e0d-79aa-4714-8fe3-b70b65cd2c3f}" ma:internalName="TaxCatchAll" ma:showField="CatchAllData" ma:web="90065fc6-3465-4f2a-b51c-db591b175d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086486-7756-4e64-a335-ee24dc980767">
      <Terms xmlns="http://schemas.microsoft.com/office/infopath/2007/PartnerControls"/>
    </lcf76f155ced4ddcb4097134ff3c332f>
    <TaxCatchAll xmlns="90065fc6-3465-4f2a-b51c-db591b175d7e" xsi:nil="true"/>
  </documentManagement>
</p:properties>
</file>

<file path=customXml/itemProps1.xml><?xml version="1.0" encoding="utf-8"?>
<ds:datastoreItem xmlns:ds="http://schemas.openxmlformats.org/officeDocument/2006/customXml" ds:itemID="{60352F85-ED89-47C6-B851-7D87FBFA95E1}">
  <ds:schemaRefs>
    <ds:schemaRef ds:uri="84086486-7756-4e64-a335-ee24dc980767"/>
    <ds:schemaRef ds:uri="90065fc6-3465-4f2a-b51c-db591b175d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EF22D9-CEF7-4E63-8FF3-57BA8F018755}">
  <ds:schemaRefs>
    <ds:schemaRef ds:uri="http://schemas.microsoft.com/sharepoint/v3/contenttype/forms"/>
  </ds:schemaRefs>
</ds:datastoreItem>
</file>

<file path=customXml/itemProps3.xml><?xml version="1.0" encoding="utf-8"?>
<ds:datastoreItem xmlns:ds="http://schemas.openxmlformats.org/officeDocument/2006/customXml" ds:itemID="{57CE52F4-8284-4485-8502-4F2CC16F4920}">
  <ds:schemaRefs>
    <ds:schemaRef ds:uri="http://www.w3.org/XML/1998/namespace"/>
    <ds:schemaRef ds:uri="http://purl.org/dc/dcmitype/"/>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90065fc6-3465-4f2a-b51c-db591b175d7e"/>
    <ds:schemaRef ds:uri="http://schemas.microsoft.com/office/infopath/2007/PartnerControls"/>
    <ds:schemaRef ds:uri="84086486-7756-4e64-a335-ee24dc980767"/>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2800</TotalTime>
  <Words>3569</Words>
  <Application>Microsoft Office PowerPoint</Application>
  <PresentationFormat>ワイド画面</PresentationFormat>
  <Paragraphs>326</Paragraphs>
  <Slides>37</Slides>
  <Notes>36</Notes>
  <HiddenSlides>0</HiddenSlides>
  <MMClips>1</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37</vt:i4>
      </vt:variant>
    </vt:vector>
  </HeadingPairs>
  <TitlesOfParts>
    <vt:vector size="50" baseType="lpstr">
      <vt:lpstr>Hiragino Kaku Gothic ProN</vt:lpstr>
      <vt:lpstr>ＭＳ Ｐゴシック</vt:lpstr>
      <vt:lpstr>ＭＳ 明朝</vt:lpstr>
      <vt:lpstr>游ゴシック</vt:lpstr>
      <vt:lpstr>Arial</vt:lpstr>
      <vt:lpstr>Calibri</vt:lpstr>
      <vt:lpstr>Calibri Light</vt:lpstr>
      <vt:lpstr>Cambria Math</vt:lpstr>
      <vt:lpstr>Century</vt:lpstr>
      <vt:lpstr>Verdana</vt:lpstr>
      <vt:lpstr>Wingdings 2</vt:lpstr>
      <vt:lpstr>HDOfficeLightV0</vt:lpstr>
      <vt:lpstr>レトロスペクト</vt:lpstr>
      <vt:lpstr>時分割表示による 粗インテグラル式裸眼立体 ディスプレイの偽像抑制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時分割表示による粗インテグラル式裸眼立体ディスプレイの偽像抑制</dc:title>
  <dc:creator>s2211783@u.tsukuba.ac.jp</dc:creator>
  <cp:lastModifiedBy>堤　大河</cp:lastModifiedBy>
  <cp:revision>17</cp:revision>
  <dcterms:created xsi:type="dcterms:W3CDTF">2024-01-31T07:42:33Z</dcterms:created>
  <dcterms:modified xsi:type="dcterms:W3CDTF">2025-11-28T12:59:15Z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0x0101006D988EA22508624E8F0F511ADB00D9D5</vt:lpwstr>
  </property>
  <property fmtid="{D5CDD505-2E9C-101B-9397-08002B2CF9AE}" pid="3" name="MediaServiceImageTags">
    <vt:lpwstr/>
  </property>
</Properties>
</file>